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429" r:id="rId3"/>
    <p:sldId id="267" r:id="rId4"/>
    <p:sldId id="462" r:id="rId5"/>
    <p:sldId id="433" r:id="rId6"/>
    <p:sldId id="460" r:id="rId7"/>
    <p:sldId id="591" r:id="rId8"/>
    <p:sldId id="435" r:id="rId9"/>
    <p:sldId id="436" r:id="rId10"/>
    <p:sldId id="438" r:id="rId11"/>
    <p:sldId id="589" r:id="rId12"/>
    <p:sldId id="439" r:id="rId13"/>
    <p:sldId id="440" r:id="rId14"/>
    <p:sldId id="441" r:id="rId15"/>
    <p:sldId id="442" r:id="rId16"/>
    <p:sldId id="443" r:id="rId17"/>
    <p:sldId id="445" r:id="rId18"/>
    <p:sldId id="444" r:id="rId19"/>
    <p:sldId id="448" r:id="rId20"/>
    <p:sldId id="592" r:id="rId21"/>
    <p:sldId id="593" r:id="rId22"/>
    <p:sldId id="594" r:id="rId23"/>
    <p:sldId id="595" r:id="rId24"/>
    <p:sldId id="453" r:id="rId25"/>
    <p:sldId id="454" r:id="rId26"/>
    <p:sldId id="455" r:id="rId27"/>
    <p:sldId id="456" r:id="rId28"/>
    <p:sldId id="596" r:id="rId29"/>
  </p:sldIdLst>
  <p:sldSz cx="9144000" cy="6858000" type="screen4x3"/>
  <p:notesSz cx="6858000" cy="9144000"/>
  <p:defaultTextStyle>
    <a:defPPr>
      <a:defRPr lang="zh-CN"/>
    </a:defPPr>
    <a:lvl1pPr marL="0" lvl="0"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2"/>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2"/>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2"/>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2"/>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2"/>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2"/>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2"/>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2"/>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2"/>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0080"/>
    <a:srgbClr val="9933FF"/>
    <a:srgbClr val="663300"/>
    <a:srgbClr val="669900"/>
    <a:srgbClr val="808000"/>
    <a:srgbClr val="FFFF00"/>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80" d="100"/>
          <a:sy n="80" d="100"/>
        </p:scale>
        <p:origin x="-348" y="-90"/>
      </p:cViewPr>
      <p:guideLst>
        <p:guide orient="horz" pos="2202"/>
        <p:guide pos="291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2050" name="页眉占位符 2049"/>
          <p:cNvSpPr>
            <a:spLocks noGrp="1"/>
          </p:cNvSpPr>
          <p:nvPr>
            <p:ph type="hdr" sz="quarter"/>
          </p:nvPr>
        </p:nvSpPr>
        <p:spPr>
          <a:xfrm>
            <a:off x="0" y="0"/>
            <a:ext cx="2970213" cy="457200"/>
          </a:xfrm>
          <a:prstGeom prst="rect">
            <a:avLst/>
          </a:prstGeom>
          <a:noFill/>
          <a:ln w="9525">
            <a:noFill/>
          </a:ln>
        </p:spPr>
        <p:txBody>
          <a:bodyPr/>
          <a:p>
            <a:pPr lvl="0"/>
            <a:endParaRPr lang="zh-CN" altLang="en-US" sz="1200"/>
          </a:p>
        </p:txBody>
      </p:sp>
      <p:sp>
        <p:nvSpPr>
          <p:cNvPr id="2051" name="日期占位符 2050"/>
          <p:cNvSpPr>
            <a:spLocks noGrp="1"/>
          </p:cNvSpPr>
          <p:nvPr>
            <p:ph type="dt" idx="1"/>
          </p:nvPr>
        </p:nvSpPr>
        <p:spPr>
          <a:xfrm>
            <a:off x="3883025" y="0"/>
            <a:ext cx="2973388" cy="457200"/>
          </a:xfrm>
          <a:prstGeom prst="rect">
            <a:avLst/>
          </a:prstGeom>
          <a:noFill/>
          <a:ln w="9525">
            <a:noFill/>
          </a:ln>
        </p:spPr>
        <p:txBody>
          <a:bodyPr/>
          <a:p>
            <a:pPr lvl="0" algn="r"/>
            <a:endParaRPr lang="zh-CN" altLang="en-US" sz="1200"/>
          </a:p>
        </p:txBody>
      </p:sp>
      <p:sp>
        <p:nvSpPr>
          <p:cNvPr id="2052" name="幻灯片图像占位符 2051"/>
          <p:cNvSpPr>
            <a:spLocks noGrp="1" noRot="1"/>
          </p:cNvSpPr>
          <p:nvPr>
            <p:ph type="sldImg" idx="2"/>
          </p:nvPr>
        </p:nvSpPr>
        <p:spPr>
          <a:xfrm>
            <a:off x="1143000" y="685800"/>
            <a:ext cx="4572000" cy="3429000"/>
          </a:xfrm>
          <a:prstGeom prst="rect">
            <a:avLst/>
          </a:prstGeom>
          <a:noFill/>
          <a:ln w="9525">
            <a:noFill/>
          </a:ln>
        </p:spPr>
      </p:sp>
      <p:sp>
        <p:nvSpPr>
          <p:cNvPr id="2053" name="文本占位符 2052"/>
          <p:cNvSpPr>
            <a:spLocks noGrp="1" noRot="1"/>
          </p:cNvSpPr>
          <p:nvPr>
            <p:ph type="body" sz="quarter" idx="3"/>
          </p:nvPr>
        </p:nvSpPr>
        <p:spPr>
          <a:xfrm>
            <a:off x="685800" y="4343400"/>
            <a:ext cx="5486400" cy="4114800"/>
          </a:xfrm>
          <a:prstGeom prst="rect">
            <a:avLst/>
          </a:prstGeom>
          <a:noFill/>
          <a:ln w="9525">
            <a:noFill/>
          </a:ln>
        </p:spPr>
        <p:txBody>
          <a:bodyPr anchor="ct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4" name="页脚占位符 2053"/>
          <p:cNvSpPr>
            <a:spLocks noGrp="1"/>
          </p:cNvSpPr>
          <p:nvPr>
            <p:ph type="ftr" sz="quarter" idx="4"/>
          </p:nvPr>
        </p:nvSpPr>
        <p:spPr>
          <a:xfrm>
            <a:off x="0" y="8685213"/>
            <a:ext cx="2970213" cy="457200"/>
          </a:xfrm>
          <a:prstGeom prst="rect">
            <a:avLst/>
          </a:prstGeom>
          <a:noFill/>
          <a:ln w="9525">
            <a:noFill/>
          </a:ln>
        </p:spPr>
        <p:txBody>
          <a:bodyPr anchor="b"/>
          <a:p>
            <a:pPr lvl="0"/>
            <a:endParaRPr lang="zh-CN" altLang="en-US" sz="1200"/>
          </a:p>
        </p:txBody>
      </p:sp>
      <p:sp>
        <p:nvSpPr>
          <p:cNvPr id="2055" name="灯片编号占位符 2054"/>
          <p:cNvSpPr>
            <a:spLocks noGrp="1"/>
          </p:cNvSpPr>
          <p:nvPr>
            <p:ph type="sldNum" sz="quarter" idx="5"/>
          </p:nvPr>
        </p:nvSpPr>
        <p:spPr>
          <a:xfrm>
            <a:off x="3883025" y="8685213"/>
            <a:ext cx="2973388" cy="457200"/>
          </a:xfrm>
          <a:prstGeom prst="rect">
            <a:avLst/>
          </a:prstGeom>
          <a:noFill/>
          <a:ln w="9525">
            <a:noFill/>
          </a:ln>
        </p:spPr>
        <p:txBody>
          <a:bodyPr anchor="b"/>
          <a:p>
            <a:pPr lvl="0" algn="r"/>
            <a:fld id="{9A0DB2DC-4C9A-4742-B13C-FB6460FD3503}" type="slidenum">
              <a:rPr lang="zh-CN" altLang="en-US" sz="1200"/>
            </a:fld>
            <a:endParaRPr lang="zh-CN" altLang="en-US" sz="1200"/>
          </a:p>
        </p:txBody>
      </p:sp>
    </p:spTree>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a:latin typeface="Arial" panose="020B0604020202020204" pitchFamily="34" charset="0"/>
              </a:rPr>
            </a:fld>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fld id="{BB962C8B-B14F-4D97-AF65-F5344CB8AC3E}" type="datetime1">
              <a:rPr lang="zh-CN" altLang="en-US">
                <a:latin typeface="Arial" panose="020B0604020202020204" pitchFamily="34" charset="0"/>
              </a:rPr>
            </a:fld>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sldNum="0" hdr="0" ftr="0" dt="0"/>
  <p:txStyles>
    <p:titleStyle>
      <a:lvl1pPr marL="0" lvl="0" indent="0" algn="ctr" defTabSz="914400" eaLnBrk="1" fontAlgn="base" latinLnBrk="0" hangingPunct="1">
        <a:lnSpc>
          <a:spcPct val="100000"/>
        </a:lnSpc>
        <a:spcBef>
          <a:spcPct val="0"/>
        </a:spcBef>
        <a:spcAft>
          <a:spcPct val="0"/>
        </a:spcAft>
        <a:buNone/>
        <a:defRPr sz="440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2"/>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2"/>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2"/>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2"/>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2"/>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2"/>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2"/>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2"/>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media" Target="file:///C:\Users\WY\Desktop\&#21518;&#26399;&#22791;&#35838;\&#23576;&#28895;&#22914;&#26790;&#33457;&#20107;&#20102;&#8212;&#8212;&#26446;&#28165;&#29031;\&#22918;&#21488;&#31179;&#24605;.mp3" TargetMode="External"/><Relationship Id="rId3" Type="http://schemas.openxmlformats.org/officeDocument/2006/relationships/audio" Target="file:///C:\Users\WY\Desktop\&#21518;&#26399;&#22791;&#35838;\&#23576;&#28895;&#22914;&#26790;&#33457;&#20107;&#20102;&#8212;&#8212;&#26446;&#28165;&#29031;\&#22918;&#21488;&#31179;&#24605;.mp3" TargetMode="Externa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074" name="文本占位符 3073"/>
          <p:cNvSpPr>
            <a:spLocks noGrp="1"/>
          </p:cNvSpPr>
          <p:nvPr>
            <p:ph type="body" idx="1"/>
          </p:nvPr>
        </p:nvSpPr>
        <p:spPr>
          <a:xfrm>
            <a:off x="1908175" y="1557338"/>
            <a:ext cx="5761038" cy="3384550"/>
          </a:xfrm>
        </p:spPr>
        <p:txBody>
          <a:bodyPr/>
          <a:p>
            <a:pPr>
              <a:lnSpc>
                <a:spcPct val="90000"/>
              </a:lnSpc>
              <a:buNone/>
            </a:pPr>
            <a:r>
              <a:rPr lang="en-US" altLang="zh-CN" b="1">
                <a:solidFill>
                  <a:srgbClr val="292929"/>
                </a:solidFill>
                <a:latin typeface="迷你简黛玉" charset="-122"/>
                <a:ea typeface="迷你简黛玉" charset="-122"/>
              </a:rPr>
              <a:t>20</a:t>
            </a:r>
            <a:r>
              <a:rPr lang="zh-CN" altLang="en-US" b="1">
                <a:solidFill>
                  <a:srgbClr val="292929"/>
                </a:solidFill>
                <a:latin typeface="迷你简黛玉" charset="-122"/>
                <a:ea typeface="迷你简黛玉" charset="-122"/>
              </a:rPr>
              <a:t>多年前</a:t>
            </a:r>
            <a:r>
              <a:rPr lang="en-US" altLang="zh-CN" b="1">
                <a:solidFill>
                  <a:srgbClr val="292929"/>
                </a:solidFill>
                <a:latin typeface="迷你简黛玉" charset="-122"/>
                <a:ea typeface="迷你简黛玉" charset="-122"/>
              </a:rPr>
              <a:t>……</a:t>
            </a:r>
            <a:endParaRPr lang="en-US" altLang="zh-CN" b="1">
              <a:solidFill>
                <a:srgbClr val="292929"/>
              </a:solidFill>
              <a:latin typeface="迷你简黛玉" charset="-122"/>
              <a:ea typeface="迷你简黛玉" charset="-122"/>
            </a:endParaRPr>
          </a:p>
          <a:p>
            <a:pPr>
              <a:lnSpc>
                <a:spcPct val="90000"/>
              </a:lnSpc>
              <a:buNone/>
            </a:pPr>
            <a:r>
              <a:rPr lang="zh-CN" altLang="en-US" b="1">
                <a:solidFill>
                  <a:srgbClr val="292929"/>
                </a:solidFill>
                <a:latin typeface="迷你简黛玉" charset="-122"/>
                <a:ea typeface="迷你简黛玉" charset="-122"/>
              </a:rPr>
              <a:t>国际天文界把水星上的一座环</a:t>
            </a:r>
            <a:endParaRPr lang="zh-CN" altLang="en-US" b="1">
              <a:solidFill>
                <a:srgbClr val="292929"/>
              </a:solidFill>
              <a:latin typeface="迷你简黛玉" charset="-122"/>
              <a:ea typeface="迷你简黛玉" charset="-122"/>
            </a:endParaRPr>
          </a:p>
          <a:p>
            <a:pPr>
              <a:lnSpc>
                <a:spcPct val="90000"/>
              </a:lnSpc>
              <a:buNone/>
            </a:pPr>
            <a:r>
              <a:rPr lang="zh-CN" altLang="en-US" b="1">
                <a:solidFill>
                  <a:srgbClr val="292929"/>
                </a:solidFill>
                <a:latin typeface="迷你简黛玉" charset="-122"/>
                <a:ea typeface="迷你简黛玉" charset="-122"/>
              </a:rPr>
              <a:t>形山脉，破天荒地以一个中国</a:t>
            </a:r>
            <a:endParaRPr lang="zh-CN" altLang="en-US" b="1">
              <a:solidFill>
                <a:srgbClr val="292929"/>
              </a:solidFill>
              <a:latin typeface="迷你简黛玉" charset="-122"/>
              <a:ea typeface="迷你简黛玉" charset="-122"/>
            </a:endParaRPr>
          </a:p>
          <a:p>
            <a:pPr>
              <a:lnSpc>
                <a:spcPct val="90000"/>
              </a:lnSpc>
              <a:buNone/>
            </a:pPr>
            <a:r>
              <a:rPr lang="zh-CN" altLang="en-US" b="1">
                <a:solidFill>
                  <a:srgbClr val="292929"/>
                </a:solidFill>
                <a:latin typeface="迷你简黛玉" charset="-122"/>
                <a:ea typeface="迷你简黛玉" charset="-122"/>
              </a:rPr>
              <a:t>女人的名字命名。</a:t>
            </a:r>
            <a:endParaRPr lang="zh-CN" altLang="en-US" b="1">
              <a:solidFill>
                <a:srgbClr val="292929"/>
              </a:solidFill>
              <a:latin typeface="迷你简黛玉" charset="-122"/>
              <a:ea typeface="迷你简黛玉" charset="-122"/>
            </a:endParaRPr>
          </a:p>
          <a:p>
            <a:pPr>
              <a:lnSpc>
                <a:spcPct val="90000"/>
              </a:lnSpc>
              <a:buNone/>
            </a:pPr>
            <a:r>
              <a:rPr lang="zh-CN" altLang="en-US" b="1">
                <a:solidFill>
                  <a:srgbClr val="292929"/>
                </a:solidFill>
                <a:latin typeface="迷你简黛玉" charset="-122"/>
                <a:ea typeface="迷你简黛玉" charset="-122"/>
              </a:rPr>
              <a:t>大家知道</a:t>
            </a:r>
            <a:endParaRPr lang="zh-CN" altLang="en-US" b="1">
              <a:solidFill>
                <a:srgbClr val="292929"/>
              </a:solidFill>
              <a:latin typeface="迷你简黛玉" charset="-122"/>
              <a:ea typeface="迷你简黛玉" charset="-122"/>
            </a:endParaRPr>
          </a:p>
          <a:p>
            <a:pPr>
              <a:lnSpc>
                <a:spcPct val="90000"/>
              </a:lnSpc>
              <a:buNone/>
            </a:pPr>
            <a:r>
              <a:rPr lang="zh-CN" altLang="en-US" b="1">
                <a:solidFill>
                  <a:srgbClr val="292929"/>
                </a:solidFill>
                <a:latin typeface="迷你简黛玉" charset="-122"/>
                <a:ea typeface="迷你简黛玉" charset="-122"/>
              </a:rPr>
              <a:t>她</a:t>
            </a:r>
            <a:r>
              <a:rPr lang="en-US" altLang="zh-CN" b="1">
                <a:solidFill>
                  <a:srgbClr val="292929"/>
                </a:solidFill>
                <a:latin typeface="迷你简黛玉" charset="-122"/>
                <a:ea typeface="迷你简黛玉" charset="-122"/>
              </a:rPr>
              <a:t>···</a:t>
            </a:r>
            <a:endParaRPr lang="en-US" altLang="zh-CN" b="1">
              <a:solidFill>
                <a:srgbClr val="292929"/>
              </a:solidFill>
              <a:latin typeface="迷你简黛玉" charset="-122"/>
              <a:ea typeface="迷你简黛玉" charset="-122"/>
            </a:endParaRPr>
          </a:p>
          <a:p>
            <a:pPr>
              <a:lnSpc>
                <a:spcPct val="90000"/>
              </a:lnSpc>
              <a:buNone/>
            </a:pPr>
            <a:r>
              <a:rPr lang="zh-CN" altLang="en-US" b="1">
                <a:solidFill>
                  <a:srgbClr val="292929"/>
                </a:solidFill>
                <a:latin typeface="迷你简黛玉" charset="-122"/>
                <a:ea typeface="迷你简黛玉" charset="-122"/>
              </a:rPr>
              <a:t>是谁？？？</a:t>
            </a:r>
            <a:endParaRPr lang="zh-CN" altLang="en-US" b="1">
              <a:solidFill>
                <a:srgbClr val="292929"/>
              </a:solidFill>
              <a:latin typeface="迷你简黛玉" charset="-122"/>
              <a:ea typeface="迷你简黛玉" charset="-122"/>
            </a:endParaRPr>
          </a:p>
        </p:txBody>
      </p:sp>
      <p:pic>
        <p:nvPicPr>
          <p:cNvPr id="3075" name="图片 3074" descr="图片100"/>
          <p:cNvPicPr>
            <a:picLocks noChangeAspect="1"/>
          </p:cNvPicPr>
          <p:nvPr/>
        </p:nvPicPr>
        <p:blipFill>
          <a:blip r:embed="rId2"/>
          <a:stretch>
            <a:fillRect/>
          </a:stretch>
        </p:blipFill>
        <p:spPr>
          <a:xfrm>
            <a:off x="4565650" y="0"/>
            <a:ext cx="4578350" cy="5876925"/>
          </a:xfrm>
          <a:prstGeom prst="rect">
            <a:avLst/>
          </a:prstGeom>
          <a:noFill/>
          <a:ln w="9525">
            <a:noFill/>
          </a:ln>
        </p:spPr>
      </p:pic>
      <p:pic>
        <p:nvPicPr>
          <p:cNvPr id="3076" name="妆台秋思.mp3" descr="妆台秋思"/>
          <p:cNvPicPr>
            <a:picLocks noChangeAspect="1"/>
          </p:cNvPicPr>
          <p:nvPr>
            <a:audioFile r:link="rId3"/>
            <p:extLst>
              <p:ext uri="{DAA4B4D4-6D71-4841-9C94-3DE7FCFB9230}">
                <p14:media xmlns:p14="http://schemas.microsoft.com/office/powerpoint/2010/main" r:link="rId4"/>
              </p:ext>
            </p:extLst>
          </p:nvPr>
        </p:nvPicPr>
        <p:blipFill>
          <a:blip r:embed="rId5"/>
          <a:stretch>
            <a:fillRect/>
          </a:stretch>
        </p:blipFill>
        <p:spPr>
          <a:xfrm>
            <a:off x="95250" y="6457950"/>
            <a:ext cx="304800" cy="304800"/>
          </a:xfrm>
          <a:prstGeom prst="rect">
            <a:avLst/>
          </a:prstGeom>
          <a:noFill/>
          <a:ln w="9525">
            <a:noFill/>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2000" fill="hold"/>
                                        <p:tgtEl>
                                          <p:spTgt spid="3075"/>
                                        </p:tgtEl>
                                        <p:attrNameLst>
                                          <p:attrName>ppt_w</p:attrName>
                                        </p:attrNameLst>
                                      </p:cBhvr>
                                      <p:tavLst>
                                        <p:tav tm="0">
                                          <p:val>
                                            <p:fltVal val="0.000000"/>
                                          </p:val>
                                        </p:tav>
                                        <p:tav tm="100000">
                                          <p:val>
                                            <p:strVal val="#ppt_w"/>
                                          </p:val>
                                        </p:tav>
                                      </p:tavLst>
                                    </p:anim>
                                    <p:anim calcmode="lin" valueType="num">
                                      <p:cBhvr>
                                        <p:cTn id="8" dur="2000" fill="hold"/>
                                        <p:tgtEl>
                                          <p:spTgt spid="3075"/>
                                        </p:tgtEl>
                                        <p:attrNameLst>
                                          <p:attrName>ppt_h</p:attrName>
                                        </p:attrNameLst>
                                      </p:cBhvr>
                                      <p:tavLst>
                                        <p:tav tm="0">
                                          <p:val>
                                            <p:fltVal val="0.000000"/>
                                          </p:val>
                                        </p:tav>
                                        <p:tav tm="100000">
                                          <p:val>
                                            <p:strVal val="#ppt_h"/>
                                          </p:val>
                                        </p:tav>
                                      </p:tavLst>
                                    </p:anim>
                                  </p:childTnLst>
                                </p:cTn>
                              </p:par>
                            </p:childTnLst>
                          </p:cTn>
                        </p:par>
                        <p:par>
                          <p:cTn id="9" fill="hold">
                            <p:stCondLst>
                              <p:cond delay="2000"/>
                            </p:stCondLst>
                            <p:childTnLst>
                              <p:par>
                                <p:cTn id="10" presetID="1" presetClass="mediacall" presetSubtype="0" fill="hold" nodeType="afterEffect">
                                  <p:stCondLst>
                                    <p:cond delay="0"/>
                                  </p:stCondLst>
                                  <p:childTnLst>
                                    <p:cmd type="call" cmd="playFrom(0.0)">
                                      <p:cBhvr>
                                        <p:cTn id="11" dur="1" fill="hold"/>
                                        <p:tgtEl>
                                          <p:spTgt spid="3076"/>
                                        </p:tgtEl>
                                      </p:cBhvr>
                                    </p:cmd>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3075"/>
                                        </p:tgtEl>
                                        <p:attrNameLst>
                                          <p:attrName>style.visibility</p:attrName>
                                        </p:attrNameLst>
                                      </p:cBhvr>
                                      <p:to>
                                        <p:strVal val="visible"/>
                                      </p:to>
                                    </p:set>
                                    <p:anim calcmode="lin" valueType="num">
                                      <p:cBhvr>
                                        <p:cTn id="16" dur="2000" fill="hold"/>
                                        <p:tgtEl>
                                          <p:spTgt spid="3075"/>
                                        </p:tgtEl>
                                        <p:attrNameLst>
                                          <p:attrName>ppt_w</p:attrName>
                                        </p:attrNameLst>
                                      </p:cBhvr>
                                      <p:tavLst>
                                        <p:tav tm="0">
                                          <p:val>
                                            <p:fltVal val="0.000000"/>
                                          </p:val>
                                        </p:tav>
                                        <p:tav tm="100000">
                                          <p:val>
                                            <p:strVal val="#ppt_w"/>
                                          </p:val>
                                        </p:tav>
                                      </p:tavLst>
                                    </p:anim>
                                    <p:anim calcmode="lin" valueType="num">
                                      <p:cBhvr>
                                        <p:cTn id="17" dur="2000" fill="hold"/>
                                        <p:tgtEl>
                                          <p:spTgt spid="3075"/>
                                        </p:tgtEl>
                                        <p:attrNameLst>
                                          <p:attrName>ppt_h</p:attrName>
                                        </p:attrNameLst>
                                      </p:cBhvr>
                                      <p:tavLst>
                                        <p:tav tm="0">
                                          <p:val>
                                            <p:fltVal val="0.000000"/>
                                          </p:val>
                                        </p:tav>
                                        <p:tav tm="100000">
                                          <p:val>
                                            <p:strVal val="#ppt_h"/>
                                          </p:val>
                                        </p:tav>
                                      </p:tavLst>
                                    </p:anim>
                                  </p:childTnLst>
                                </p:cTn>
                              </p:par>
                            </p:childTnLst>
                          </p:cTn>
                        </p:par>
                        <p:par>
                          <p:cTn id="18" fill="hold">
                            <p:stCondLst>
                              <p:cond delay="2000"/>
                            </p:stCondLst>
                            <p:childTnLst>
                              <p:par>
                                <p:cTn id="19" presetID="1" presetClass="mediacall" presetSubtype="0" fill="hold" nodeType="afterEffect">
                                  <p:stCondLst>
                                    <p:cond delay="0"/>
                                  </p:stCondLst>
                                  <p:childTnLst>
                                    <p:cmd type="call" cmd="playFrom(0.0)">
                                      <p:cBhvr>
                                        <p:cTn id="20" dur="1" fill="hold"/>
                                        <p:tgtEl>
                                          <p:spTgt spid="307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21"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307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7410" name="文本框 17409"/>
          <p:cNvSpPr txBox="1"/>
          <p:nvPr/>
        </p:nvSpPr>
        <p:spPr>
          <a:xfrm>
            <a:off x="1981835" y="215900"/>
            <a:ext cx="6121400" cy="1066800"/>
          </a:xfrm>
          <a:prstGeom prst="rect">
            <a:avLst/>
          </a:prstGeom>
          <a:noFill/>
          <a:ln w="9525">
            <a:noFill/>
          </a:ln>
        </p:spPr>
        <p:txBody>
          <a:bodyPr>
            <a:spAutoFit/>
          </a:bodyPr>
          <a:p>
            <a:endParaRPr lang="en-US" altLang="zh-CN" sz="3200" b="1">
              <a:solidFill>
                <a:srgbClr val="292929"/>
              </a:solidFill>
              <a:latin typeface="华文楷体" pitchFamily="2" charset="-122"/>
              <a:ea typeface="华文楷体" pitchFamily="2" charset="-122"/>
            </a:endParaRPr>
          </a:p>
          <a:p>
            <a:r>
              <a:rPr lang="en-US" altLang="zh-CN" sz="3200" b="1">
                <a:solidFill>
                  <a:srgbClr val="292929"/>
                </a:solidFill>
                <a:latin typeface="迷你简黛玉" charset="-122"/>
                <a:ea typeface="迷你简黛玉" charset="-122"/>
              </a:rPr>
              <a:t>2.</a:t>
            </a:r>
            <a:r>
              <a:rPr lang="zh-CN" altLang="en-US" sz="3200" b="1">
                <a:solidFill>
                  <a:srgbClr val="292929"/>
                </a:solidFill>
                <a:latin typeface="迷你简黛玉" charset="-122"/>
                <a:ea typeface="迷你简黛玉" charset="-122"/>
              </a:rPr>
              <a:t>党争株连，千古奇冤</a:t>
            </a:r>
            <a:endParaRPr lang="zh-CN" altLang="en-US" sz="3200" b="1">
              <a:solidFill>
                <a:srgbClr val="292929"/>
              </a:solidFill>
              <a:latin typeface="迷你简黛玉" charset="-122"/>
              <a:ea typeface="迷你简黛玉" charset="-122"/>
            </a:endParaRPr>
          </a:p>
        </p:txBody>
      </p:sp>
      <p:sp>
        <p:nvSpPr>
          <p:cNvPr id="17411" name="文本框 17410"/>
          <p:cNvSpPr txBox="1"/>
          <p:nvPr/>
        </p:nvSpPr>
        <p:spPr>
          <a:xfrm>
            <a:off x="3400425" y="2224088"/>
            <a:ext cx="184150" cy="519112"/>
          </a:xfrm>
          <a:prstGeom prst="rect">
            <a:avLst/>
          </a:prstGeom>
          <a:noFill/>
          <a:ln w="9525">
            <a:noFill/>
          </a:ln>
        </p:spPr>
        <p:txBody>
          <a:bodyPr wrap="none" anchor="t">
            <a:spAutoFit/>
          </a:bodyPr>
          <a:p>
            <a:pPr algn="l"/>
            <a:endParaRPr sz="2800">
              <a:solidFill>
                <a:schemeClr val="tx1"/>
              </a:solidFill>
              <a:latin typeface="Arial" panose="020B0604020202020204" pitchFamily="34" charset="0"/>
            </a:endParaRPr>
          </a:p>
        </p:txBody>
      </p:sp>
      <p:sp>
        <p:nvSpPr>
          <p:cNvPr id="17412" name="文本框 17411"/>
          <p:cNvSpPr txBox="1"/>
          <p:nvPr/>
        </p:nvSpPr>
        <p:spPr>
          <a:xfrm>
            <a:off x="1171575" y="1641475"/>
            <a:ext cx="7972425" cy="953135"/>
          </a:xfrm>
          <a:prstGeom prst="rect">
            <a:avLst/>
          </a:prstGeom>
          <a:noFill/>
          <a:ln w="9525">
            <a:noFill/>
          </a:ln>
        </p:spPr>
        <p:txBody>
          <a:bodyPr wrap="square">
            <a:spAutoFit/>
          </a:bodyPr>
          <a:p>
            <a:pPr algn="l"/>
            <a:r>
              <a:rPr lang="en-US" altLang="zh-CN" sz="2400">
                <a:solidFill>
                  <a:srgbClr val="292929"/>
                </a:solidFill>
                <a:latin typeface="迷你简黛玉" charset="-122"/>
                <a:ea typeface="迷你简黛玉" charset="-122"/>
              </a:rPr>
              <a:t>    </a:t>
            </a:r>
            <a:r>
              <a:rPr lang="zh-CN" altLang="en-US" sz="2800">
                <a:solidFill>
                  <a:srgbClr val="292929"/>
                </a:solidFill>
                <a:latin typeface="楷体" panose="02010609060101010101" charset="-122"/>
                <a:ea typeface="楷体" panose="02010609060101010101" charset="-122"/>
                <a:cs typeface="楷体" panose="02010609060101010101" charset="-122"/>
              </a:rPr>
              <a:t>李清照被遣返老家，时值</a:t>
            </a:r>
            <a:r>
              <a:rPr lang="en-US" altLang="zh-CN" sz="2800">
                <a:solidFill>
                  <a:srgbClr val="292929"/>
                </a:solidFill>
                <a:latin typeface="楷体" panose="02010609060101010101" charset="-122"/>
                <a:ea typeface="楷体" panose="02010609060101010101" charset="-122"/>
                <a:cs typeface="楷体" panose="02010609060101010101" charset="-122"/>
              </a:rPr>
              <a:t>20</a:t>
            </a:r>
            <a:r>
              <a:rPr lang="zh-CN" altLang="en-US" sz="2800">
                <a:solidFill>
                  <a:srgbClr val="292929"/>
                </a:solidFill>
                <a:latin typeface="楷体" panose="02010609060101010101" charset="-122"/>
                <a:ea typeface="楷体" panose="02010609060101010101" charset="-122"/>
                <a:cs typeface="楷体" panose="02010609060101010101" charset="-122"/>
              </a:rPr>
              <a:t>，婚后仅短短</a:t>
            </a:r>
            <a:r>
              <a:rPr lang="en-US" altLang="zh-CN" sz="2800">
                <a:solidFill>
                  <a:srgbClr val="292929"/>
                </a:solidFill>
                <a:latin typeface="楷体" panose="02010609060101010101" charset="-122"/>
                <a:ea typeface="楷体" panose="02010609060101010101" charset="-122"/>
                <a:cs typeface="楷体" panose="02010609060101010101" charset="-122"/>
              </a:rPr>
              <a:t>2</a:t>
            </a:r>
            <a:r>
              <a:rPr lang="zh-CN" altLang="en-US" sz="2800">
                <a:solidFill>
                  <a:srgbClr val="292929"/>
                </a:solidFill>
                <a:latin typeface="楷体" panose="02010609060101010101" charset="-122"/>
                <a:ea typeface="楷体" panose="02010609060101010101" charset="-122"/>
                <a:cs typeface="楷体" panose="02010609060101010101" charset="-122"/>
              </a:rPr>
              <a:t>年，作</a:t>
            </a:r>
            <a:r>
              <a:rPr lang="en-US" altLang="zh-CN" sz="2800">
                <a:solidFill>
                  <a:srgbClr val="292929"/>
                </a:solidFill>
                <a:latin typeface="楷体" panose="02010609060101010101" charset="-122"/>
                <a:ea typeface="楷体" panose="02010609060101010101" charset="-122"/>
                <a:cs typeface="楷体" panose="02010609060101010101" charset="-122"/>
              </a:rPr>
              <a:t>《</a:t>
            </a:r>
            <a:r>
              <a:rPr lang="zh-CN" altLang="en-US" sz="2800">
                <a:solidFill>
                  <a:srgbClr val="292929"/>
                </a:solidFill>
                <a:latin typeface="楷体" panose="02010609060101010101" charset="-122"/>
                <a:ea typeface="楷体" panose="02010609060101010101" charset="-122"/>
                <a:cs typeface="楷体" panose="02010609060101010101" charset="-122"/>
              </a:rPr>
              <a:t>一剪梅</a:t>
            </a:r>
            <a:r>
              <a:rPr lang="en-US" altLang="zh-CN" sz="2800">
                <a:solidFill>
                  <a:srgbClr val="292929"/>
                </a:solidFill>
                <a:latin typeface="楷体" panose="02010609060101010101" charset="-122"/>
                <a:ea typeface="楷体" panose="02010609060101010101" charset="-122"/>
                <a:cs typeface="楷体" panose="02010609060101010101" charset="-122"/>
              </a:rPr>
              <a:t>》</a:t>
            </a:r>
            <a:r>
              <a:rPr lang="zh-CN" altLang="en-US" sz="2800">
                <a:solidFill>
                  <a:srgbClr val="292929"/>
                </a:solidFill>
                <a:latin typeface="楷体" panose="02010609060101010101" charset="-122"/>
                <a:ea typeface="楷体" panose="02010609060101010101" charset="-122"/>
                <a:cs typeface="楷体" panose="02010609060101010101" charset="-122"/>
              </a:rPr>
              <a:t>、</a:t>
            </a:r>
            <a:r>
              <a:rPr lang="en-US" altLang="zh-CN" sz="2800">
                <a:solidFill>
                  <a:srgbClr val="292929"/>
                </a:solidFill>
                <a:latin typeface="楷体" panose="02010609060101010101" charset="-122"/>
                <a:ea typeface="楷体" panose="02010609060101010101" charset="-122"/>
                <a:cs typeface="楷体" panose="02010609060101010101" charset="-122"/>
              </a:rPr>
              <a:t>《</a:t>
            </a:r>
            <a:r>
              <a:rPr lang="zh-CN" altLang="en-US" sz="2800">
                <a:solidFill>
                  <a:srgbClr val="292929"/>
                </a:solidFill>
                <a:latin typeface="楷体" panose="02010609060101010101" charset="-122"/>
                <a:ea typeface="楷体" panose="02010609060101010101" charset="-122"/>
                <a:cs typeface="楷体" panose="02010609060101010101" charset="-122"/>
              </a:rPr>
              <a:t>醉花阴</a:t>
            </a:r>
            <a:r>
              <a:rPr lang="en-US" altLang="zh-CN" sz="2800">
                <a:solidFill>
                  <a:srgbClr val="292929"/>
                </a:solidFill>
                <a:latin typeface="楷体" panose="02010609060101010101" charset="-122"/>
                <a:ea typeface="楷体" panose="02010609060101010101" charset="-122"/>
                <a:cs typeface="楷体" panose="02010609060101010101" charset="-122"/>
              </a:rPr>
              <a:t>》</a:t>
            </a:r>
            <a:r>
              <a:rPr lang="zh-CN" altLang="en-US" sz="2800">
                <a:solidFill>
                  <a:srgbClr val="292929"/>
                </a:solidFill>
                <a:latin typeface="楷体" panose="02010609060101010101" charset="-122"/>
                <a:ea typeface="楷体" panose="02010609060101010101" charset="-122"/>
                <a:cs typeface="楷体" panose="02010609060101010101" charset="-122"/>
              </a:rPr>
              <a:t>。</a:t>
            </a:r>
            <a:endParaRPr lang="zh-CN" altLang="en-US" sz="2800">
              <a:solidFill>
                <a:srgbClr val="292929"/>
              </a:solidFill>
              <a:latin typeface="楷体" panose="02010609060101010101" charset="-122"/>
              <a:ea typeface="楷体" panose="02010609060101010101" charset="-122"/>
              <a:cs typeface="楷体" panose="02010609060101010101" charset="-122"/>
            </a:endParaRPr>
          </a:p>
        </p:txBody>
      </p:sp>
      <p:pic>
        <p:nvPicPr>
          <p:cNvPr id="17415" name="图片 17414" descr="图片12"/>
          <p:cNvPicPr>
            <a:picLocks noChangeAspect="1"/>
          </p:cNvPicPr>
          <p:nvPr/>
        </p:nvPicPr>
        <p:blipFill>
          <a:blip r:embed="rId2"/>
          <a:stretch>
            <a:fillRect/>
          </a:stretch>
        </p:blipFill>
        <p:spPr>
          <a:xfrm>
            <a:off x="7175500" y="2636838"/>
            <a:ext cx="1968500" cy="2735262"/>
          </a:xfrm>
          <a:prstGeom prst="rect">
            <a:avLst/>
          </a:prstGeom>
          <a:noFill/>
          <a:ln w="9525">
            <a:noFill/>
          </a:ln>
        </p:spPr>
      </p:pic>
      <p:sp>
        <p:nvSpPr>
          <p:cNvPr id="2" name="文本框 1"/>
          <p:cNvSpPr txBox="1"/>
          <p:nvPr/>
        </p:nvSpPr>
        <p:spPr>
          <a:xfrm>
            <a:off x="825500" y="3448685"/>
            <a:ext cx="6282690" cy="2245360"/>
          </a:xfrm>
          <a:prstGeom prst="rect">
            <a:avLst/>
          </a:prstGeom>
          <a:noFill/>
        </p:spPr>
        <p:txBody>
          <a:bodyPr wrap="square" rtlCol="0">
            <a:spAutoFit/>
          </a:bodyPr>
          <a:p>
            <a:pPr algn="l"/>
            <a:r>
              <a:rPr lang="zh-CN" altLang="en-US" sz="2800" b="1">
                <a:latin typeface="楷体" panose="02010609060101010101" charset="-122"/>
                <a:ea typeface="楷体" panose="02010609060101010101" charset="-122"/>
              </a:rPr>
              <a:t>薄雾浓云愁永昼，瑞脑消金兽。佳节又重阳，玉枕纱厨，半夜凉初透。</a:t>
            </a:r>
            <a:endParaRPr lang="zh-CN" altLang="en-US" sz="2800" b="1">
              <a:latin typeface="楷体" panose="02010609060101010101" charset="-122"/>
              <a:ea typeface="楷体" panose="02010609060101010101" charset="-122"/>
            </a:endParaRPr>
          </a:p>
          <a:p>
            <a:endParaRPr lang="zh-CN" altLang="en-US" sz="2800" b="1">
              <a:latin typeface="楷体" panose="02010609060101010101" charset="-122"/>
              <a:ea typeface="楷体" panose="02010609060101010101" charset="-122"/>
            </a:endParaRPr>
          </a:p>
          <a:p>
            <a:pPr algn="l"/>
            <a:r>
              <a:rPr lang="zh-CN" altLang="en-US" sz="2800" b="1">
                <a:latin typeface="楷体" panose="02010609060101010101" charset="-122"/>
                <a:ea typeface="楷体" panose="02010609060101010101" charset="-122"/>
              </a:rPr>
              <a:t>东篱把酒黄昏后，有暗香盈袖。莫道不销魂，帘卷西风，人比黄花瘦。</a:t>
            </a:r>
            <a:endParaRPr lang="zh-CN" altLang="en-US" sz="2800" b="1">
              <a:latin typeface="楷体" panose="02010609060101010101" charset="-122"/>
              <a:ea typeface="楷体" panose="02010609060101010101" charset="-122"/>
            </a:endParaRPr>
          </a:p>
        </p:txBody>
      </p:sp>
      <p:sp>
        <p:nvSpPr>
          <p:cNvPr id="3" name="文本框 2"/>
          <p:cNvSpPr txBox="1"/>
          <p:nvPr/>
        </p:nvSpPr>
        <p:spPr>
          <a:xfrm>
            <a:off x="2333625" y="2737485"/>
            <a:ext cx="3030220" cy="645160"/>
          </a:xfrm>
          <a:prstGeom prst="rect">
            <a:avLst/>
          </a:prstGeom>
          <a:noFill/>
        </p:spPr>
        <p:txBody>
          <a:bodyPr wrap="square" rtlCol="0">
            <a:spAutoFit/>
          </a:bodyPr>
          <a:p>
            <a:r>
              <a:rPr lang="zh-CN" altLang="en-US" sz="3600" b="1">
                <a:latin typeface="楷体" panose="02010609060101010101" charset="-122"/>
                <a:ea typeface="楷体" panose="02010609060101010101" charset="-122"/>
              </a:rPr>
              <a:t>醉花阴</a:t>
            </a:r>
            <a:endParaRPr lang="zh-CN" altLang="en-US" sz="3600" b="1">
              <a:latin typeface="楷体" panose="02010609060101010101" charset="-122"/>
              <a:ea typeface="楷体" panose="02010609060101010101"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childTnLst>
                                </p:cTn>
                              </p:par>
                              <p:par>
                                <p:cTn id="8" presetID="10" presetClass="entr" presetSubtype="0" fill="hold" nodeType="withEffect">
                                  <p:stCondLst>
                                    <p:cond delay="0"/>
                                  </p:stCondLst>
                                  <p:childTnLst>
                                    <p:set>
                                      <p:cBhvr>
                                        <p:cTn id="9" dur="1" fill="hold">
                                          <p:stCondLst>
                                            <p:cond delay="0"/>
                                          </p:stCondLst>
                                        </p:cTn>
                                        <p:tgtEl>
                                          <p:spTgt spid="17415"/>
                                        </p:tgtEl>
                                        <p:attrNameLst>
                                          <p:attrName>style.visibility</p:attrName>
                                        </p:attrNameLst>
                                      </p:cBhvr>
                                      <p:to>
                                        <p:strVal val="visible"/>
                                      </p:to>
                                    </p:set>
                                    <p:animEffect transition="in" filter="fade">
                                      <p:cBhvr>
                                        <p:cTn id="10" dur="2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8434" name="标题 18433"/>
          <p:cNvSpPr>
            <a:spLocks noGrp="1"/>
          </p:cNvSpPr>
          <p:nvPr>
            <p:ph type="title"/>
          </p:nvPr>
        </p:nvSpPr>
        <p:spPr>
          <a:xfrm>
            <a:off x="1021080" y="467360"/>
            <a:ext cx="8122920" cy="4835525"/>
          </a:xfrm>
        </p:spPr>
        <p:txBody>
          <a:bodyPr anchor="ctr"/>
          <a:p>
            <a:pPr algn="l">
              <a:lnSpc>
                <a:spcPct val="120000"/>
              </a:lnSpc>
              <a:spcBef>
                <a:spcPts val="0"/>
              </a:spcBef>
              <a:spcAft>
                <a:spcPts val="0"/>
              </a:spcAft>
            </a:pPr>
            <a:br>
              <a:rPr lang="zh-CN" altLang="en-US" sz="3200" b="1">
                <a:solidFill>
                  <a:srgbClr val="292929"/>
                </a:solidFill>
                <a:latin typeface="华文楷体" pitchFamily="2" charset="-122"/>
                <a:ea typeface="华文楷体" pitchFamily="2" charset="-122"/>
              </a:rPr>
            </a:br>
            <a:r>
              <a:rPr lang="zh-CN" altLang="en-US" sz="3200" b="1">
                <a:solidFill>
                  <a:srgbClr val="292929"/>
                </a:solidFill>
                <a:latin typeface="华文楷体" pitchFamily="2" charset="-122"/>
                <a:ea typeface="华文楷体" pitchFamily="2" charset="-122"/>
              </a:rPr>
              <a:t>    </a:t>
            </a:r>
            <a:r>
              <a:rPr sz="3200" b="1">
                <a:solidFill>
                  <a:srgbClr val="292929"/>
                </a:solidFill>
                <a:latin typeface="迷你简黛玉" charset="-122"/>
                <a:ea typeface="迷你简黛玉" charset="-122"/>
              </a:rPr>
              <a:t>据说李清照将这首词寄给在外做官的丈夫赵明诚后，赵明诚赞赏不已，自愧写词不知妻子，却又想要胜过她，于是杜门谢客，苦思冥想，三日三夜，作词五十首，并将李清照的这首词夹杂其中，请友人陆德夫评论。陆德夫细加玩味后说：“只三句绝佳。”赵明诚问哪三句，陆德夫说：“莫道不消魂，帘卷西风，人</a:t>
            </a:r>
            <a:r>
              <a:rPr lang="zh-CN" sz="3200" b="1">
                <a:solidFill>
                  <a:srgbClr val="292929"/>
                </a:solidFill>
                <a:latin typeface="迷你简黛玉" charset="-122"/>
                <a:ea typeface="迷你简黛玉" charset="-122"/>
              </a:rPr>
              <a:t>比</a:t>
            </a:r>
            <a:r>
              <a:rPr sz="3200" b="1">
                <a:solidFill>
                  <a:srgbClr val="292929"/>
                </a:solidFill>
                <a:latin typeface="迷你简黛玉" charset="-122"/>
                <a:ea typeface="迷你简黛玉" charset="-122"/>
              </a:rPr>
              <a:t>黄花瘦。”</a:t>
            </a:r>
            <a:endParaRPr sz="3200" b="1">
              <a:solidFill>
                <a:srgbClr val="292929"/>
              </a:solidFill>
              <a:latin typeface="迷你简黛玉" charset="-122"/>
              <a:ea typeface="迷你简黛玉" charset="-122"/>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2530" name="标题 22529"/>
          <p:cNvSpPr>
            <a:spLocks noGrp="1"/>
          </p:cNvSpPr>
          <p:nvPr>
            <p:ph type="title"/>
          </p:nvPr>
        </p:nvSpPr>
        <p:spPr>
          <a:xfrm>
            <a:off x="914400" y="1630045"/>
            <a:ext cx="8229600" cy="1143000"/>
          </a:xfrm>
        </p:spPr>
        <p:txBody>
          <a:bodyPr anchor="ctr"/>
          <a:p>
            <a:r>
              <a:rPr lang="zh-CN" altLang="en-US" sz="8000" b="1">
                <a:solidFill>
                  <a:schemeClr val="bg2"/>
                </a:solidFill>
                <a:latin typeface="楷体" panose="02010609060101010101" charset="-122"/>
                <a:ea typeface="楷体" panose="02010609060101010101" charset="-122"/>
              </a:rPr>
              <a:t>中期</a:t>
            </a:r>
            <a:endParaRPr lang="zh-CN" altLang="en-US" sz="8000" b="1">
              <a:solidFill>
                <a:schemeClr val="bg2"/>
              </a:solidFill>
              <a:latin typeface="楷体" panose="02010609060101010101" charset="-122"/>
              <a:ea typeface="楷体" panose="02010609060101010101" charset="-122"/>
            </a:endParaRPr>
          </a:p>
        </p:txBody>
      </p:sp>
      <p:sp>
        <p:nvSpPr>
          <p:cNvPr id="23554" name="矩形 23553"/>
          <p:cNvSpPr/>
          <p:nvPr/>
        </p:nvSpPr>
        <p:spPr>
          <a:xfrm>
            <a:off x="3196273" y="2924493"/>
            <a:ext cx="3960812" cy="1873250"/>
          </a:xfrm>
          <a:prstGeom prst="rect">
            <a:avLst/>
          </a:prstGeom>
          <a:solidFill>
            <a:schemeClr val="bg1">
              <a:alpha val="40999"/>
            </a:schemeClr>
          </a:solidFill>
          <a:ln w="9525">
            <a:noFill/>
          </a:ln>
        </p:spPr>
        <p:txBody>
          <a:bodyPr vert="horz" wrap="none" anchor="ctr"/>
          <a:p>
            <a:r>
              <a:rPr lang="zh-CN" altLang="en-US" sz="2800" dirty="0">
                <a:solidFill>
                  <a:schemeClr val="tx1"/>
                </a:solidFill>
                <a:latin typeface="Arial" panose="020B0604020202020204" pitchFamily="34" charset="0"/>
                <a:ea typeface="迷你简黛玉" charset="-122"/>
              </a:rPr>
              <a:t>花自飘零水自流</a:t>
            </a:r>
            <a:endParaRPr lang="zh-CN" altLang="en-US" sz="2800" dirty="0">
              <a:latin typeface="Arial" panose="020B0604020202020204" pitchFamily="34" charset="0"/>
              <a:ea typeface="迷你简黛玉" charset="-122"/>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4578" name="标题 24577"/>
          <p:cNvSpPr>
            <a:spLocks noGrp="1"/>
          </p:cNvSpPr>
          <p:nvPr>
            <p:ph type="title"/>
          </p:nvPr>
        </p:nvSpPr>
        <p:spPr>
          <a:xfrm>
            <a:off x="539750" y="188913"/>
            <a:ext cx="9144000" cy="1368425"/>
          </a:xfrm>
        </p:spPr>
        <p:txBody>
          <a:bodyPr anchor="ctr"/>
          <a:p>
            <a:r>
              <a:rPr lang="zh-CN" altLang="en-US" sz="3200" b="1">
                <a:latin typeface="迷你简黛玉" charset="-122"/>
                <a:ea typeface="迷你简黛玉" charset="-122"/>
              </a:rPr>
              <a:t>中期</a:t>
            </a:r>
            <a:br>
              <a:rPr lang="zh-CN" altLang="en-US" sz="3200" b="1">
                <a:latin typeface="迷你简黛玉" charset="-122"/>
                <a:ea typeface="迷你简黛玉" charset="-122"/>
              </a:rPr>
            </a:br>
            <a:r>
              <a:rPr lang="zh-CN" altLang="en-US" sz="3200" b="1">
                <a:latin typeface="迷你简黛玉" charset="-122"/>
                <a:ea typeface="迷你简黛玉" charset="-122"/>
              </a:rPr>
              <a:t> </a:t>
            </a:r>
            <a:r>
              <a:rPr lang="en-US" altLang="zh-CN" sz="3200" b="1">
                <a:latin typeface="迷你简黛玉" charset="-122"/>
                <a:ea typeface="迷你简黛玉" charset="-122"/>
              </a:rPr>
              <a:t>1.</a:t>
            </a:r>
            <a:r>
              <a:rPr lang="zh-CN" altLang="en-US" sz="3200" b="1">
                <a:latin typeface="迷你简黛玉" charset="-122"/>
                <a:ea typeface="迷你简黛玉" charset="-122"/>
              </a:rPr>
              <a:t>世事反复难得知</a:t>
            </a:r>
            <a:br>
              <a:rPr lang="zh-CN" altLang="en-US" sz="3200" b="1">
                <a:latin typeface="迷你简黛玉" charset="-122"/>
                <a:ea typeface="迷你简黛玉" charset="-122"/>
              </a:rPr>
            </a:br>
            <a:r>
              <a:rPr lang="zh-CN" altLang="en-US" sz="3200" b="1">
                <a:latin typeface="迷你简黛玉" charset="-122"/>
                <a:ea typeface="迷你简黛玉" charset="-122"/>
              </a:rPr>
              <a:t>    回黄转绿无定期</a:t>
            </a:r>
            <a:endParaRPr lang="zh-CN" altLang="en-US" sz="3200" b="1">
              <a:latin typeface="迷你简黛玉" charset="-122"/>
              <a:ea typeface="迷你简黛玉" charset="-122"/>
            </a:endParaRPr>
          </a:p>
        </p:txBody>
      </p:sp>
      <p:sp>
        <p:nvSpPr>
          <p:cNvPr id="24579" name="文本框 24578"/>
          <p:cNvSpPr txBox="1"/>
          <p:nvPr/>
        </p:nvSpPr>
        <p:spPr>
          <a:xfrm>
            <a:off x="1073150" y="1630680"/>
            <a:ext cx="8037195" cy="953135"/>
          </a:xfrm>
          <a:prstGeom prst="rect">
            <a:avLst/>
          </a:prstGeom>
          <a:noFill/>
          <a:ln w="9525">
            <a:noFill/>
          </a:ln>
        </p:spPr>
        <p:txBody>
          <a:bodyPr wrap="square">
            <a:spAutoFit/>
          </a:bodyPr>
          <a:p>
            <a:pPr algn="l"/>
            <a:r>
              <a:rPr lang="en-US" altLang="zh-CN" sz="2400">
                <a:solidFill>
                  <a:schemeClr val="tx1"/>
                </a:solidFill>
                <a:latin typeface="迷你简黛玉" charset="-122"/>
                <a:ea typeface="迷你简黛玉" charset="-122"/>
              </a:rPr>
              <a:t>    </a:t>
            </a:r>
            <a:r>
              <a:rPr lang="zh-CN" altLang="en-US" sz="2800">
                <a:solidFill>
                  <a:schemeClr val="tx1"/>
                </a:solidFill>
                <a:latin typeface="楷体" panose="02010609060101010101" charset="-122"/>
                <a:ea typeface="楷体" panose="02010609060101010101" charset="-122"/>
                <a:cs typeface="楷体" panose="02010609060101010101" charset="-122"/>
              </a:rPr>
              <a:t>刚回汴京第二年，大观元年（</a:t>
            </a:r>
            <a:r>
              <a:rPr lang="en-US" altLang="zh-CN" sz="2800">
                <a:solidFill>
                  <a:schemeClr val="tx1"/>
                </a:solidFill>
                <a:latin typeface="楷体" panose="02010609060101010101" charset="-122"/>
                <a:ea typeface="楷体" panose="02010609060101010101" charset="-122"/>
                <a:cs typeface="楷体" panose="02010609060101010101" charset="-122"/>
              </a:rPr>
              <a:t>1107</a:t>
            </a:r>
            <a:r>
              <a:rPr lang="zh-CN" altLang="en-US" sz="2800">
                <a:solidFill>
                  <a:schemeClr val="tx1"/>
                </a:solidFill>
                <a:latin typeface="楷体" panose="02010609060101010101" charset="-122"/>
                <a:ea typeface="楷体" panose="02010609060101010101" charset="-122"/>
                <a:cs typeface="楷体" panose="02010609060101010101" charset="-122"/>
              </a:rPr>
              <a:t>年）赵家在党争中败下阵来</a:t>
            </a:r>
            <a:r>
              <a:rPr lang="en-US" altLang="zh-CN" sz="2800">
                <a:solidFill>
                  <a:schemeClr val="tx1"/>
                </a:solidFill>
                <a:latin typeface="楷体" panose="02010609060101010101" charset="-122"/>
                <a:ea typeface="楷体" panose="02010609060101010101" charset="-122"/>
                <a:cs typeface="楷体" panose="02010609060101010101" charset="-122"/>
              </a:rPr>
              <a:t>……</a:t>
            </a:r>
            <a:endParaRPr lang="en-US" altLang="zh-CN" sz="2800">
              <a:solidFill>
                <a:schemeClr val="tx1"/>
              </a:solidFill>
              <a:latin typeface="楷体" panose="02010609060101010101" charset="-122"/>
              <a:ea typeface="楷体" panose="02010609060101010101" charset="-122"/>
              <a:cs typeface="楷体" panose="02010609060101010101" charset="-122"/>
            </a:endParaRPr>
          </a:p>
        </p:txBody>
      </p:sp>
      <p:sp>
        <p:nvSpPr>
          <p:cNvPr id="24580" name="文本框 24579"/>
          <p:cNvSpPr txBox="1"/>
          <p:nvPr/>
        </p:nvSpPr>
        <p:spPr>
          <a:xfrm>
            <a:off x="827088" y="3141663"/>
            <a:ext cx="9505950" cy="1198880"/>
          </a:xfrm>
          <a:prstGeom prst="rect">
            <a:avLst/>
          </a:prstGeom>
          <a:noFill/>
          <a:ln w="9525">
            <a:noFill/>
          </a:ln>
        </p:spPr>
        <p:txBody>
          <a:bodyPr>
            <a:spAutoFit/>
          </a:bodyPr>
          <a:p>
            <a:pPr algn="l"/>
            <a:r>
              <a:rPr lang="en-US" altLang="zh-CN" sz="3600">
                <a:solidFill>
                  <a:schemeClr val="tx1"/>
                </a:solidFill>
                <a:latin typeface="楷体" panose="02010609060101010101" charset="-122"/>
                <a:ea typeface="楷体" panose="02010609060101010101" charset="-122"/>
                <a:cs typeface="楷体" panose="02010609060101010101" charset="-122"/>
              </a:rPr>
              <a:t>    </a:t>
            </a:r>
            <a:r>
              <a:rPr lang="zh-CN" altLang="en-US" sz="3600">
                <a:solidFill>
                  <a:schemeClr val="tx1"/>
                </a:solidFill>
                <a:latin typeface="楷体" panose="02010609060101010101" charset="-122"/>
                <a:ea typeface="楷体" panose="02010609060101010101" charset="-122"/>
                <a:cs typeface="楷体" panose="02010609060101010101" charset="-122"/>
              </a:rPr>
              <a:t>赵家败阵却是李清照幸福生活的开始</a:t>
            </a:r>
            <a:endParaRPr lang="zh-CN" altLang="en-US" sz="3600">
              <a:solidFill>
                <a:schemeClr val="tx1"/>
              </a:solidFill>
              <a:latin typeface="楷体" panose="02010609060101010101" charset="-122"/>
              <a:ea typeface="楷体" panose="02010609060101010101" charset="-122"/>
              <a:cs typeface="楷体" panose="02010609060101010101" charset="-122"/>
            </a:endParaRPr>
          </a:p>
          <a:p>
            <a:pPr algn="l"/>
            <a:r>
              <a:rPr lang="zh-CN" altLang="en-US" sz="3600">
                <a:solidFill>
                  <a:schemeClr val="tx1"/>
                </a:solidFill>
                <a:latin typeface="楷体" panose="02010609060101010101" charset="-122"/>
                <a:ea typeface="楷体" panose="02010609060101010101" charset="-122"/>
                <a:cs typeface="楷体" panose="02010609060101010101" charset="-122"/>
              </a:rPr>
              <a:t>李清照和赵明诚屏居青州</a:t>
            </a:r>
            <a:r>
              <a:rPr lang="en-US" altLang="zh-CN" sz="3600">
                <a:solidFill>
                  <a:schemeClr val="tx1"/>
                </a:solidFill>
                <a:latin typeface="楷体" panose="02010609060101010101" charset="-122"/>
                <a:ea typeface="楷体" panose="02010609060101010101" charset="-122"/>
                <a:cs typeface="楷体" panose="02010609060101010101" charset="-122"/>
              </a:rPr>
              <a:t>10</a:t>
            </a:r>
            <a:r>
              <a:rPr lang="zh-CN" altLang="en-US" sz="3600">
                <a:solidFill>
                  <a:schemeClr val="tx1"/>
                </a:solidFill>
                <a:latin typeface="楷体" panose="02010609060101010101" charset="-122"/>
                <a:ea typeface="楷体" panose="02010609060101010101" charset="-122"/>
                <a:cs typeface="楷体" panose="02010609060101010101" charset="-122"/>
              </a:rPr>
              <a:t>年。</a:t>
            </a:r>
            <a:endParaRPr lang="zh-CN" altLang="en-US" sz="3600">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5602" name="文本框 25601"/>
          <p:cNvSpPr txBox="1"/>
          <p:nvPr/>
        </p:nvSpPr>
        <p:spPr>
          <a:xfrm>
            <a:off x="1656080" y="1412558"/>
            <a:ext cx="7200900" cy="1814830"/>
          </a:xfrm>
          <a:prstGeom prst="rect">
            <a:avLst/>
          </a:prstGeom>
          <a:noFill/>
          <a:ln w="9525">
            <a:noFill/>
          </a:ln>
        </p:spPr>
        <p:txBody>
          <a:bodyPr>
            <a:spAutoFit/>
          </a:bodyPr>
          <a:p>
            <a:pPr algn="l"/>
            <a:r>
              <a:rPr lang="en-US" altLang="zh-CN" sz="2800">
                <a:solidFill>
                  <a:schemeClr val="tx1"/>
                </a:solidFill>
                <a:latin typeface="迷你简黛玉" charset="-122"/>
                <a:ea typeface="迷你简黛玉" charset="-122"/>
              </a:rPr>
              <a:t>     </a:t>
            </a:r>
            <a:r>
              <a:rPr lang="zh-CN" altLang="en-US" sz="2800">
                <a:solidFill>
                  <a:schemeClr val="tx1"/>
                </a:solidFill>
                <a:latin typeface="迷你简黛玉" charset="-122"/>
                <a:ea typeface="迷你简黛玉" charset="-122"/>
              </a:rPr>
              <a:t>夫妻俩在青州的“归来堂”猜书、斗茶。赵明诚撰写</a:t>
            </a:r>
            <a:r>
              <a:rPr lang="en-US" altLang="zh-CN" sz="2800">
                <a:solidFill>
                  <a:schemeClr val="tx1"/>
                </a:solidFill>
                <a:latin typeface="迷你简黛玉" charset="-122"/>
                <a:ea typeface="迷你简黛玉" charset="-122"/>
              </a:rPr>
              <a:t>《</a:t>
            </a:r>
            <a:r>
              <a:rPr lang="zh-CN" altLang="en-US" sz="2800">
                <a:solidFill>
                  <a:schemeClr val="tx1"/>
                </a:solidFill>
                <a:latin typeface="迷你简黛玉" charset="-122"/>
                <a:ea typeface="迷你简黛玉" charset="-122"/>
              </a:rPr>
              <a:t>金石录</a:t>
            </a:r>
            <a:r>
              <a:rPr lang="en-US" altLang="zh-CN" sz="2800">
                <a:solidFill>
                  <a:schemeClr val="tx1"/>
                </a:solidFill>
                <a:latin typeface="迷你简黛玉" charset="-122"/>
                <a:ea typeface="迷你简黛玉" charset="-122"/>
              </a:rPr>
              <a:t>》</a:t>
            </a:r>
            <a:r>
              <a:rPr lang="zh-CN" altLang="en-US" sz="2800">
                <a:solidFill>
                  <a:schemeClr val="tx1"/>
                </a:solidFill>
                <a:latin typeface="迷你简黛玉" charset="-122"/>
                <a:ea typeface="迷你简黛玉" charset="-122"/>
              </a:rPr>
              <a:t>，李清照心情舒畅，甘心终老。</a:t>
            </a:r>
            <a:endParaRPr lang="zh-CN" altLang="en-US" sz="2800">
              <a:solidFill>
                <a:schemeClr val="tx1"/>
              </a:solidFill>
              <a:latin typeface="迷你简黛玉" charset="-122"/>
              <a:ea typeface="迷你简黛玉" charset="-122"/>
            </a:endParaRPr>
          </a:p>
          <a:p>
            <a:pPr algn="l"/>
            <a:r>
              <a:rPr lang="zh-CN" altLang="en-US" sz="2800">
                <a:solidFill>
                  <a:schemeClr val="tx1"/>
                </a:solidFill>
                <a:latin typeface="华文行楷" pitchFamily="2" charset="-122"/>
                <a:ea typeface="华文行楷" pitchFamily="2" charset="-122"/>
              </a:rPr>
              <a:t>        </a:t>
            </a:r>
            <a:endParaRPr lang="zh-CN" altLang="en-US" sz="2800">
              <a:solidFill>
                <a:schemeClr val="tx1"/>
              </a:solidFill>
              <a:latin typeface="华文行楷" pitchFamily="2" charset="-122"/>
              <a:ea typeface="华文行楷" pitchFamily="2" charset="-122"/>
            </a:endParaRPr>
          </a:p>
        </p:txBody>
      </p:sp>
      <p:sp>
        <p:nvSpPr>
          <p:cNvPr id="25603" name="文本框 25602"/>
          <p:cNvSpPr txBox="1"/>
          <p:nvPr/>
        </p:nvSpPr>
        <p:spPr>
          <a:xfrm>
            <a:off x="4067175" y="188913"/>
            <a:ext cx="3433763" cy="1066800"/>
          </a:xfrm>
          <a:prstGeom prst="rect">
            <a:avLst/>
          </a:prstGeom>
          <a:noFill/>
          <a:ln w="9525">
            <a:noFill/>
          </a:ln>
        </p:spPr>
        <p:txBody>
          <a:bodyPr wrap="none" anchor="t">
            <a:spAutoFit/>
          </a:bodyPr>
          <a:p>
            <a:pPr algn="l"/>
            <a:endParaRPr lang="en-US" altLang="zh-CN" sz="3200" b="1">
              <a:solidFill>
                <a:schemeClr val="tx1"/>
              </a:solidFill>
              <a:latin typeface="华文楷体" pitchFamily="2" charset="-122"/>
              <a:ea typeface="华文楷体" pitchFamily="2" charset="-122"/>
            </a:endParaRPr>
          </a:p>
          <a:p>
            <a:pPr algn="l"/>
            <a:r>
              <a:rPr lang="en-US" altLang="zh-CN" sz="3200" b="1">
                <a:solidFill>
                  <a:schemeClr val="tx1"/>
                </a:solidFill>
                <a:latin typeface="迷你简黛玉" charset="-122"/>
                <a:ea typeface="迷你简黛玉" charset="-122"/>
              </a:rPr>
              <a:t>2.</a:t>
            </a:r>
            <a:r>
              <a:rPr lang="zh-CN" altLang="en-US" sz="3200" b="1">
                <a:solidFill>
                  <a:schemeClr val="tx1"/>
                </a:solidFill>
                <a:latin typeface="迷你简黛玉" charset="-122"/>
                <a:ea typeface="迷你简黛玉" charset="-122"/>
              </a:rPr>
              <a:t>归来堂中读书乐</a:t>
            </a:r>
            <a:endParaRPr lang="zh-CN" altLang="en-US" sz="3200" b="1">
              <a:solidFill>
                <a:schemeClr val="tx1"/>
              </a:solidFill>
              <a:latin typeface="迷你简黛玉" charset="-122"/>
              <a:ea typeface="迷你简黛玉" charset="-122"/>
            </a:endParaRPr>
          </a:p>
        </p:txBody>
      </p:sp>
      <p:sp>
        <p:nvSpPr>
          <p:cNvPr id="25604" name="文本框 25603"/>
          <p:cNvSpPr txBox="1"/>
          <p:nvPr/>
        </p:nvSpPr>
        <p:spPr>
          <a:xfrm>
            <a:off x="1748155" y="2855595"/>
            <a:ext cx="6876415" cy="3107690"/>
          </a:xfrm>
          <a:prstGeom prst="rect">
            <a:avLst/>
          </a:prstGeom>
          <a:noFill/>
          <a:ln w="9525">
            <a:noFill/>
          </a:ln>
        </p:spPr>
        <p:txBody>
          <a:bodyPr wrap="square">
            <a:spAutoFit/>
          </a:bodyPr>
          <a:p>
            <a:pPr algn="l"/>
            <a:r>
              <a:rPr lang="en-US" altLang="zh-CN" sz="2800">
                <a:solidFill>
                  <a:schemeClr val="tx1"/>
                </a:solidFill>
                <a:latin typeface="迷你简黛玉" charset="-122"/>
                <a:ea typeface="迷你简黛玉" charset="-122"/>
              </a:rPr>
              <a:t>    </a:t>
            </a:r>
            <a:r>
              <a:rPr lang="zh-CN" altLang="en-US" sz="2800">
                <a:solidFill>
                  <a:schemeClr val="tx1"/>
                </a:solidFill>
                <a:latin typeface="迷你简黛玉" charset="-122"/>
                <a:ea typeface="迷你简黛玉" charset="-122"/>
              </a:rPr>
              <a:t>在这期间 她完成了一件在词坛上有“补天”之功的大事。为诗词之别首创界碑，写出了“别是一家”的</a:t>
            </a:r>
            <a:r>
              <a:rPr lang="en-US" altLang="zh-CN" sz="2800">
                <a:solidFill>
                  <a:schemeClr val="tx1"/>
                </a:solidFill>
                <a:latin typeface="迷你简黛玉" charset="-122"/>
                <a:ea typeface="迷你简黛玉" charset="-122"/>
              </a:rPr>
              <a:t>《</a:t>
            </a:r>
            <a:r>
              <a:rPr lang="zh-CN" altLang="en-US" sz="2800">
                <a:solidFill>
                  <a:schemeClr val="tx1"/>
                </a:solidFill>
                <a:latin typeface="迷你简黛玉" charset="-122"/>
                <a:ea typeface="迷你简黛玉" charset="-122"/>
              </a:rPr>
              <a:t>词论</a:t>
            </a:r>
            <a:r>
              <a:rPr lang="en-US" altLang="zh-CN" sz="2800">
                <a:solidFill>
                  <a:schemeClr val="tx1"/>
                </a:solidFill>
                <a:latin typeface="迷你简黛玉" charset="-122"/>
                <a:ea typeface="迷你简黛玉" charset="-122"/>
              </a:rPr>
              <a:t>》</a:t>
            </a:r>
            <a:r>
              <a:rPr lang="zh-CN" altLang="en-US" sz="2800">
                <a:solidFill>
                  <a:schemeClr val="tx1"/>
                </a:solidFill>
                <a:latin typeface="迷你简黛玉" charset="-122"/>
                <a:ea typeface="迷你简黛玉" charset="-122"/>
              </a:rPr>
              <a:t>（别是一家：</a:t>
            </a:r>
            <a:r>
              <a:rPr lang="en-US" altLang="zh-CN" sz="2800">
                <a:solidFill>
                  <a:schemeClr val="tx1"/>
                </a:solidFill>
                <a:latin typeface="迷你简黛玉" charset="-122"/>
                <a:ea typeface="迷你简黛玉" charset="-122"/>
                <a:sym typeface="+mn-ea"/>
              </a:rPr>
              <a:t>指词是与诗不同的文学样式,有自己的特点和规律,不能拿诗的规律特点硬套它,这是词在成熟并在诗歌领域独树一帜是提出来的</a:t>
            </a:r>
            <a:r>
              <a:rPr lang="zh-CN" altLang="en-US" sz="2800">
                <a:solidFill>
                  <a:schemeClr val="tx1"/>
                </a:solidFill>
                <a:latin typeface="迷你简黛玉" charset="-122"/>
                <a:ea typeface="迷你简黛玉" charset="-122"/>
              </a:rPr>
              <a:t>）。 </a:t>
            </a:r>
            <a:endParaRPr lang="zh-CN" altLang="en-US" sz="2800">
              <a:solidFill>
                <a:schemeClr val="tx1"/>
              </a:solidFill>
              <a:latin typeface="迷你简黛玉" charset="-122"/>
              <a:ea typeface="迷你简黛玉" charset="-122"/>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6626" name="文本框 26625"/>
          <p:cNvSpPr txBox="1"/>
          <p:nvPr/>
        </p:nvSpPr>
        <p:spPr>
          <a:xfrm>
            <a:off x="3133090" y="1409700"/>
            <a:ext cx="5162550" cy="2061210"/>
          </a:xfrm>
          <a:prstGeom prst="rect">
            <a:avLst/>
          </a:prstGeom>
          <a:noFill/>
          <a:ln w="9525">
            <a:noFill/>
          </a:ln>
        </p:spPr>
        <p:txBody>
          <a:bodyPr>
            <a:spAutoFit/>
          </a:bodyPr>
          <a:p>
            <a:pPr algn="l"/>
            <a:endParaRPr lang="en-US" altLang="zh-CN" sz="3200">
              <a:solidFill>
                <a:schemeClr val="tx1"/>
              </a:solidFill>
              <a:latin typeface="华文楷体" pitchFamily="2" charset="-122"/>
              <a:ea typeface="华文楷体" pitchFamily="2" charset="-122"/>
            </a:endParaRPr>
          </a:p>
          <a:p>
            <a:pPr algn="l"/>
            <a:r>
              <a:rPr lang="en-US" altLang="zh-CN" sz="3200">
                <a:solidFill>
                  <a:schemeClr val="tx1"/>
                </a:solidFill>
                <a:latin typeface="迷你简黛玉" charset="-122"/>
                <a:ea typeface="迷你简黛玉" charset="-122"/>
              </a:rPr>
              <a:t>3.</a:t>
            </a:r>
            <a:r>
              <a:rPr lang="zh-CN" altLang="en-US" sz="3200">
                <a:solidFill>
                  <a:schemeClr val="tx1"/>
                </a:solidFill>
                <a:latin typeface="迷你简黛玉" charset="-122"/>
                <a:ea typeface="迷你简黛玉" charset="-122"/>
              </a:rPr>
              <a:t>赵明诚“天台之遇” </a:t>
            </a:r>
            <a:endParaRPr lang="zh-CN" altLang="en-US" sz="3200">
              <a:solidFill>
                <a:schemeClr val="tx1"/>
              </a:solidFill>
              <a:latin typeface="迷你简黛玉" charset="-122"/>
              <a:ea typeface="迷你简黛玉" charset="-122"/>
            </a:endParaRPr>
          </a:p>
          <a:p>
            <a:pPr algn="l"/>
            <a:r>
              <a:rPr lang="zh-CN" altLang="en-US" sz="3200">
                <a:solidFill>
                  <a:schemeClr val="tx1"/>
                </a:solidFill>
                <a:latin typeface="迷你简黛玉" charset="-122"/>
                <a:ea typeface="迷你简黛玉" charset="-122"/>
              </a:rPr>
              <a:t>  李清照被疏无嗣</a:t>
            </a:r>
            <a:endParaRPr lang="zh-CN" altLang="en-US" sz="3200">
              <a:solidFill>
                <a:schemeClr val="tx1"/>
              </a:solidFill>
              <a:latin typeface="迷你简黛玉" charset="-122"/>
              <a:ea typeface="迷你简黛玉" charset="-122"/>
            </a:endParaRPr>
          </a:p>
          <a:p>
            <a:pPr algn="l"/>
            <a:r>
              <a:rPr lang="zh-CN" altLang="en-US" sz="3200">
                <a:solidFill>
                  <a:schemeClr val="tx1"/>
                </a:solidFill>
                <a:latin typeface="迷你简黛玉" charset="-122"/>
                <a:ea typeface="迷你简黛玉" charset="-122"/>
              </a:rPr>
              <a:t>   （</a:t>
            </a:r>
            <a:r>
              <a:rPr lang="zh-CN" altLang="en-US" sz="3200">
                <a:solidFill>
                  <a:schemeClr val="tx1"/>
                </a:solidFill>
                <a:latin typeface="迷你简黛玉" charset="-122"/>
                <a:ea typeface="迷你简黛玉" charset="-122"/>
                <a:sym typeface="+mn-ea"/>
              </a:rPr>
              <a:t>词中寄幽怨</a:t>
            </a:r>
            <a:r>
              <a:rPr lang="zh-CN" altLang="en-US" sz="3200">
                <a:solidFill>
                  <a:schemeClr val="tx1"/>
                </a:solidFill>
                <a:latin typeface="迷你简黛玉" charset="-122"/>
                <a:ea typeface="迷你简黛玉" charset="-122"/>
              </a:rPr>
              <a:t>）</a:t>
            </a:r>
            <a:endParaRPr lang="zh-CN" altLang="en-US" sz="3200">
              <a:solidFill>
                <a:schemeClr val="tx1"/>
              </a:solidFill>
              <a:latin typeface="迷你简黛玉" charset="-122"/>
              <a:ea typeface="迷你简黛玉" charset="-122"/>
            </a:endParaRP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8674" name="文本框 28673"/>
          <p:cNvSpPr txBox="1"/>
          <p:nvPr/>
        </p:nvSpPr>
        <p:spPr>
          <a:xfrm>
            <a:off x="-792162" y="1916113"/>
            <a:ext cx="9936162" cy="3140075"/>
          </a:xfrm>
          <a:prstGeom prst="rect">
            <a:avLst/>
          </a:prstGeom>
          <a:noFill/>
          <a:ln w="9525">
            <a:noFill/>
          </a:ln>
        </p:spPr>
        <p:txBody>
          <a:bodyPr vert="eaVert" wrap="none" anchor="t">
            <a:spAutoFit/>
          </a:bodyPr>
          <a:p>
            <a:pPr algn="l"/>
            <a:r>
              <a:rPr lang="zh-CN" altLang="en-US" sz="3200">
                <a:solidFill>
                  <a:schemeClr val="tx1"/>
                </a:solidFill>
                <a:latin typeface="迷你简黛玉" charset="-122"/>
                <a:ea typeface="迷你简黛玉" charset="-122"/>
              </a:rPr>
              <a:t>凤凰台上忆吹箫 </a:t>
            </a:r>
            <a:endParaRPr lang="zh-CN" altLang="en-US" sz="3200">
              <a:solidFill>
                <a:schemeClr val="tx1"/>
              </a:solidFill>
              <a:latin typeface="迷你简黛玉" charset="-122"/>
              <a:ea typeface="迷你简黛玉" charset="-122"/>
            </a:endParaRPr>
          </a:p>
          <a:p>
            <a:pPr algn="l"/>
            <a:endParaRPr lang="zh-CN" altLang="en-US" sz="3200">
              <a:solidFill>
                <a:schemeClr val="tx1"/>
              </a:solidFill>
              <a:latin typeface="迷你简黛玉" charset="-122"/>
              <a:ea typeface="迷你简黛玉" charset="-122"/>
            </a:endParaRPr>
          </a:p>
          <a:p>
            <a:pPr algn="l"/>
            <a:r>
              <a:rPr lang="zh-CN" altLang="en-US" sz="2400">
                <a:solidFill>
                  <a:schemeClr val="tx1"/>
                </a:solidFill>
                <a:latin typeface="迷你简黛玉" charset="-122"/>
                <a:ea typeface="迷你简黛玉" charset="-122"/>
              </a:rPr>
              <a:t>香冷金猊</a:t>
            </a:r>
            <a:br>
              <a:rPr lang="zh-CN" altLang="en-US" sz="2400">
                <a:solidFill>
                  <a:schemeClr val="tx1"/>
                </a:solidFill>
                <a:latin typeface="迷你简黛玉" charset="-122"/>
                <a:ea typeface="迷你简黛玉" charset="-122"/>
              </a:rPr>
            </a:br>
            <a:r>
              <a:rPr lang="zh-CN" altLang="en-US" sz="2400">
                <a:solidFill>
                  <a:schemeClr val="tx1"/>
                </a:solidFill>
                <a:latin typeface="迷你简黛玉" charset="-122"/>
                <a:ea typeface="迷你简黛玉" charset="-122"/>
              </a:rPr>
              <a:t>被翻红浪</a:t>
            </a:r>
            <a:br>
              <a:rPr lang="zh-CN" altLang="en-US" sz="2400">
                <a:solidFill>
                  <a:schemeClr val="tx1"/>
                </a:solidFill>
                <a:latin typeface="迷你简黛玉" charset="-122"/>
                <a:ea typeface="迷你简黛玉" charset="-122"/>
              </a:rPr>
            </a:br>
            <a:r>
              <a:rPr lang="zh-CN" altLang="en-US" sz="2400">
                <a:solidFill>
                  <a:schemeClr val="tx1"/>
                </a:solidFill>
                <a:latin typeface="迷你简黛玉" charset="-122"/>
                <a:ea typeface="迷你简黛玉" charset="-122"/>
              </a:rPr>
              <a:t>起来慵自梳头</a:t>
            </a:r>
            <a:br>
              <a:rPr lang="zh-CN" altLang="en-US" sz="2400">
                <a:solidFill>
                  <a:schemeClr val="tx1"/>
                </a:solidFill>
                <a:latin typeface="迷你简黛玉" charset="-122"/>
                <a:ea typeface="迷你简黛玉" charset="-122"/>
              </a:rPr>
            </a:br>
            <a:r>
              <a:rPr lang="zh-CN" altLang="en-US" sz="2400">
                <a:solidFill>
                  <a:schemeClr val="tx1"/>
                </a:solidFill>
                <a:latin typeface="迷你简黛玉" charset="-122"/>
                <a:ea typeface="迷你简黛玉" charset="-122"/>
              </a:rPr>
              <a:t>任宝奁尘满</a:t>
            </a:r>
            <a:br>
              <a:rPr lang="zh-CN" altLang="en-US" sz="2400">
                <a:solidFill>
                  <a:schemeClr val="tx1"/>
                </a:solidFill>
                <a:latin typeface="迷你简黛玉" charset="-122"/>
                <a:ea typeface="迷你简黛玉" charset="-122"/>
              </a:rPr>
            </a:br>
            <a:r>
              <a:rPr lang="zh-CN" altLang="en-US" sz="2400">
                <a:solidFill>
                  <a:schemeClr val="tx1"/>
                </a:solidFill>
                <a:latin typeface="迷你简黛玉" charset="-122"/>
                <a:ea typeface="迷你简黛玉" charset="-122"/>
              </a:rPr>
              <a:t>日上帘钩</a:t>
            </a:r>
            <a:br>
              <a:rPr lang="zh-CN" altLang="en-US" sz="2400">
                <a:solidFill>
                  <a:schemeClr val="tx1"/>
                </a:solidFill>
                <a:latin typeface="迷你简黛玉" charset="-122"/>
                <a:ea typeface="迷你简黛玉" charset="-122"/>
              </a:rPr>
            </a:br>
            <a:r>
              <a:rPr lang="zh-CN" altLang="en-US" sz="2400">
                <a:solidFill>
                  <a:schemeClr val="tx1"/>
                </a:solidFill>
                <a:latin typeface="迷你简黛玉" charset="-122"/>
                <a:ea typeface="迷你简黛玉" charset="-122"/>
              </a:rPr>
              <a:t>生怕离怀别苦</a:t>
            </a:r>
            <a:br>
              <a:rPr lang="zh-CN" altLang="en-US" sz="2400">
                <a:solidFill>
                  <a:schemeClr val="tx1"/>
                </a:solidFill>
                <a:latin typeface="迷你简黛玉" charset="-122"/>
                <a:ea typeface="迷你简黛玉" charset="-122"/>
              </a:rPr>
            </a:br>
            <a:r>
              <a:rPr lang="zh-CN" altLang="en-US" sz="2400">
                <a:solidFill>
                  <a:schemeClr val="tx1"/>
                </a:solidFill>
                <a:latin typeface="迷你简黛玉" charset="-122"/>
                <a:ea typeface="迷你简黛玉" charset="-122"/>
              </a:rPr>
              <a:t>多少事、欲说还休</a:t>
            </a:r>
            <a:br>
              <a:rPr lang="zh-CN" altLang="en-US" sz="2400">
                <a:solidFill>
                  <a:schemeClr val="tx1"/>
                </a:solidFill>
                <a:latin typeface="迷你简黛玉" charset="-122"/>
                <a:ea typeface="迷你简黛玉" charset="-122"/>
              </a:rPr>
            </a:br>
            <a:r>
              <a:rPr lang="zh-CN" altLang="en-US" sz="2400">
                <a:solidFill>
                  <a:schemeClr val="tx1"/>
                </a:solidFill>
                <a:latin typeface="迷你简黛玉" charset="-122"/>
                <a:ea typeface="迷你简黛玉" charset="-122"/>
              </a:rPr>
              <a:t>新来瘦</a:t>
            </a:r>
            <a:br>
              <a:rPr lang="zh-CN" altLang="en-US" sz="2400">
                <a:solidFill>
                  <a:schemeClr val="tx1"/>
                </a:solidFill>
                <a:latin typeface="迷你简黛玉" charset="-122"/>
                <a:ea typeface="迷你简黛玉" charset="-122"/>
              </a:rPr>
            </a:br>
            <a:r>
              <a:rPr lang="zh-CN" altLang="en-US" sz="2400">
                <a:solidFill>
                  <a:schemeClr val="tx1"/>
                </a:solidFill>
                <a:latin typeface="迷你简黛玉" charset="-122"/>
                <a:ea typeface="迷你简黛玉" charset="-122"/>
              </a:rPr>
              <a:t>非干病酒 </a:t>
            </a:r>
            <a:br>
              <a:rPr lang="zh-CN" altLang="en-US" sz="2400">
                <a:solidFill>
                  <a:schemeClr val="tx1"/>
                </a:solidFill>
                <a:latin typeface="迷你简黛玉" charset="-122"/>
                <a:ea typeface="迷你简黛玉" charset="-122"/>
              </a:rPr>
            </a:br>
            <a:r>
              <a:rPr lang="zh-CN" altLang="en-US" sz="2400">
                <a:solidFill>
                  <a:schemeClr val="tx1"/>
                </a:solidFill>
                <a:latin typeface="迷你简黛玉" charset="-122"/>
                <a:ea typeface="迷你简黛玉" charset="-122"/>
              </a:rPr>
              <a:t>不是悲秋 </a:t>
            </a:r>
            <a:endParaRPr lang="zh-CN" altLang="en-US" sz="2400">
              <a:solidFill>
                <a:schemeClr val="tx1"/>
              </a:solidFill>
              <a:latin typeface="迷你简黛玉" charset="-122"/>
              <a:ea typeface="迷你简黛玉" charset="-122"/>
            </a:endParaRPr>
          </a:p>
          <a:p>
            <a:pPr algn="l"/>
            <a:r>
              <a:rPr lang="zh-CN" altLang="en-US" sz="2400">
                <a:solidFill>
                  <a:schemeClr val="tx1"/>
                </a:solidFill>
                <a:latin typeface="迷你简黛玉" charset="-122"/>
                <a:ea typeface="迷你简黛玉" charset="-122"/>
              </a:rPr>
              <a:t>休休</a:t>
            </a:r>
            <a:br>
              <a:rPr lang="zh-CN" altLang="en-US" sz="2400">
                <a:solidFill>
                  <a:schemeClr val="tx1"/>
                </a:solidFill>
                <a:latin typeface="迷你简黛玉" charset="-122"/>
                <a:ea typeface="迷你简黛玉" charset="-122"/>
              </a:rPr>
            </a:br>
            <a:endParaRPr lang="zh-CN" altLang="en-US" sz="2400">
              <a:solidFill>
                <a:schemeClr val="tx1"/>
              </a:solidFill>
              <a:latin typeface="迷你简黛玉" charset="-122"/>
              <a:ea typeface="迷你简黛玉" charset="-122"/>
            </a:endParaRPr>
          </a:p>
          <a:p>
            <a:pPr algn="l"/>
            <a:r>
              <a:rPr lang="zh-CN" altLang="en-US" sz="2400">
                <a:solidFill>
                  <a:schemeClr val="tx1"/>
                </a:solidFill>
                <a:latin typeface="迷你简黛玉" charset="-122"/>
                <a:ea typeface="迷你简黛玉" charset="-122"/>
              </a:rPr>
              <a:t>这回去也</a:t>
            </a:r>
            <a:br>
              <a:rPr lang="zh-CN" altLang="en-US" sz="2400">
                <a:solidFill>
                  <a:schemeClr val="tx1"/>
                </a:solidFill>
                <a:latin typeface="迷你简黛玉" charset="-122"/>
                <a:ea typeface="迷你简黛玉" charset="-122"/>
              </a:rPr>
            </a:br>
            <a:r>
              <a:rPr lang="zh-CN" altLang="en-US" sz="2400">
                <a:solidFill>
                  <a:schemeClr val="tx1"/>
                </a:solidFill>
                <a:latin typeface="迷你简黛玉" charset="-122"/>
                <a:ea typeface="迷你简黛玉" charset="-122"/>
              </a:rPr>
              <a:t>千万遍阳关 </a:t>
            </a:r>
            <a:br>
              <a:rPr lang="zh-CN" altLang="en-US" sz="2400">
                <a:solidFill>
                  <a:schemeClr val="tx1"/>
                </a:solidFill>
                <a:latin typeface="迷你简黛玉" charset="-122"/>
                <a:ea typeface="迷你简黛玉" charset="-122"/>
              </a:rPr>
            </a:br>
            <a:r>
              <a:rPr lang="zh-CN" altLang="en-US" sz="2400">
                <a:solidFill>
                  <a:schemeClr val="tx1"/>
                </a:solidFill>
                <a:latin typeface="迷你简黛玉" charset="-122"/>
                <a:ea typeface="迷你简黛玉" charset="-122"/>
              </a:rPr>
              <a:t>也则难留</a:t>
            </a:r>
            <a:br>
              <a:rPr lang="zh-CN" altLang="en-US" sz="2400">
                <a:solidFill>
                  <a:schemeClr val="tx1"/>
                </a:solidFill>
                <a:latin typeface="迷你简黛玉" charset="-122"/>
                <a:ea typeface="迷你简黛玉" charset="-122"/>
              </a:rPr>
            </a:br>
            <a:r>
              <a:rPr lang="zh-CN" altLang="en-US" sz="2400">
                <a:solidFill>
                  <a:schemeClr val="tx1"/>
                </a:solidFill>
                <a:latin typeface="迷你简黛玉" charset="-122"/>
                <a:ea typeface="迷你简黛玉" charset="-122"/>
              </a:rPr>
              <a:t>念武陵人远</a:t>
            </a:r>
            <a:br>
              <a:rPr lang="zh-CN" altLang="en-US" sz="2400">
                <a:solidFill>
                  <a:schemeClr val="tx1"/>
                </a:solidFill>
                <a:latin typeface="迷你简黛玉" charset="-122"/>
                <a:ea typeface="迷你简黛玉" charset="-122"/>
              </a:rPr>
            </a:br>
            <a:r>
              <a:rPr lang="zh-CN" altLang="en-US" sz="2400">
                <a:solidFill>
                  <a:schemeClr val="tx1"/>
                </a:solidFill>
                <a:latin typeface="迷你简黛玉" charset="-122"/>
                <a:ea typeface="迷你简黛玉" charset="-122"/>
              </a:rPr>
              <a:t>烟锁秦楼</a:t>
            </a:r>
            <a:br>
              <a:rPr lang="zh-CN" altLang="en-US" sz="2400">
                <a:solidFill>
                  <a:schemeClr val="tx1"/>
                </a:solidFill>
                <a:latin typeface="迷你简黛玉" charset="-122"/>
                <a:ea typeface="迷你简黛玉" charset="-122"/>
              </a:rPr>
            </a:br>
            <a:r>
              <a:rPr lang="zh-CN" altLang="en-US" sz="2400">
                <a:solidFill>
                  <a:schemeClr val="tx1"/>
                </a:solidFill>
                <a:latin typeface="迷你简黛玉" charset="-122"/>
                <a:ea typeface="迷你简黛玉" charset="-122"/>
              </a:rPr>
              <a:t>惟有楼前流水</a:t>
            </a:r>
            <a:br>
              <a:rPr lang="zh-CN" altLang="en-US" sz="2400">
                <a:solidFill>
                  <a:schemeClr val="tx1"/>
                </a:solidFill>
                <a:latin typeface="迷你简黛玉" charset="-122"/>
                <a:ea typeface="迷你简黛玉" charset="-122"/>
              </a:rPr>
            </a:br>
            <a:r>
              <a:rPr lang="zh-CN" altLang="en-US" sz="2400">
                <a:solidFill>
                  <a:schemeClr val="tx1"/>
                </a:solidFill>
                <a:latin typeface="迷你简黛玉" charset="-122"/>
                <a:ea typeface="迷你简黛玉" charset="-122"/>
              </a:rPr>
              <a:t>应念我、终日凝眸</a:t>
            </a:r>
            <a:br>
              <a:rPr lang="zh-CN" altLang="en-US" sz="2400">
                <a:solidFill>
                  <a:schemeClr val="tx1"/>
                </a:solidFill>
                <a:latin typeface="迷你简黛玉" charset="-122"/>
                <a:ea typeface="迷你简黛玉" charset="-122"/>
              </a:rPr>
            </a:br>
            <a:r>
              <a:rPr lang="zh-CN" altLang="en-US" sz="2400">
                <a:solidFill>
                  <a:schemeClr val="tx1"/>
                </a:solidFill>
                <a:latin typeface="迷你简黛玉" charset="-122"/>
                <a:ea typeface="迷你简黛玉" charset="-122"/>
              </a:rPr>
              <a:t>凝眸处</a:t>
            </a:r>
            <a:br>
              <a:rPr lang="zh-CN" altLang="en-US" sz="2400">
                <a:solidFill>
                  <a:schemeClr val="tx1"/>
                </a:solidFill>
                <a:latin typeface="迷你简黛玉" charset="-122"/>
                <a:ea typeface="迷你简黛玉" charset="-122"/>
              </a:rPr>
            </a:br>
            <a:r>
              <a:rPr lang="zh-CN" altLang="en-US" sz="2400">
                <a:solidFill>
                  <a:schemeClr val="tx1"/>
                </a:solidFill>
                <a:latin typeface="迷你简黛玉" charset="-122"/>
                <a:ea typeface="迷你简黛玉" charset="-122"/>
              </a:rPr>
              <a:t>从今又添</a:t>
            </a:r>
            <a:br>
              <a:rPr lang="zh-CN" altLang="en-US" sz="2400">
                <a:solidFill>
                  <a:schemeClr val="tx1"/>
                </a:solidFill>
                <a:latin typeface="迷你简黛玉" charset="-122"/>
                <a:ea typeface="迷你简黛玉" charset="-122"/>
              </a:rPr>
            </a:br>
            <a:r>
              <a:rPr lang="zh-CN" altLang="en-US" sz="2400">
                <a:solidFill>
                  <a:schemeClr val="tx1"/>
                </a:solidFill>
                <a:latin typeface="迷你简黛玉" charset="-122"/>
                <a:ea typeface="迷你简黛玉" charset="-122"/>
              </a:rPr>
              <a:t>一段新愁 </a:t>
            </a:r>
            <a:endParaRPr lang="zh-CN" altLang="en-US" sz="2400">
              <a:solidFill>
                <a:schemeClr val="tx1"/>
              </a:solidFill>
              <a:latin typeface="迷你简黛玉" charset="-122"/>
              <a:ea typeface="迷你简黛玉" charset="-122"/>
            </a:endParaRPr>
          </a:p>
          <a:p>
            <a:pPr algn="l"/>
            <a:endParaRPr lang="zh-CN" altLang="en-US" sz="2400">
              <a:solidFill>
                <a:schemeClr val="tx1"/>
              </a:solidFill>
              <a:latin typeface="迷你简黛玉" charset="-122"/>
              <a:ea typeface="迷你简黛玉" charset="-122"/>
            </a:endParaRPr>
          </a:p>
          <a:p>
            <a:pPr algn="l"/>
            <a:endParaRPr lang="zh-CN" altLang="en-US" sz="2400">
              <a:solidFill>
                <a:schemeClr val="tx1"/>
              </a:solidFill>
              <a:latin typeface="华文行楷" pitchFamily="2" charset="-122"/>
              <a:ea typeface="华文行楷" pitchFamily="2"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0" fill="hold"/>
                                        <p:tgtEl>
                                          <p:spTgt spid="28674"/>
                                        </p:tgtEl>
                                        <p:attrNameLst>
                                          <p:attrName>ppt_x</p:attrName>
                                        </p:attrNameLst>
                                      </p:cBhvr>
                                      <p:tavLst>
                                        <p:tav tm="0">
                                          <p:val>
                                            <p:strVal val="#ppt_x"/>
                                          </p:val>
                                        </p:tav>
                                        <p:tav tm="100000">
                                          <p:val>
                                            <p:strVal val="#ppt_x"/>
                                          </p:val>
                                        </p:tav>
                                      </p:tavLst>
                                    </p:anim>
                                    <p:anim calcmode="lin" valueType="num">
                                      <p:cBhvr additive="base">
                                        <p:cTn id="8" dur="50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文本框 1"/>
          <p:cNvSpPr txBox="1"/>
          <p:nvPr/>
        </p:nvSpPr>
        <p:spPr>
          <a:xfrm>
            <a:off x="887730" y="282575"/>
            <a:ext cx="7647305" cy="6862445"/>
          </a:xfrm>
          <a:prstGeom prst="rect">
            <a:avLst/>
          </a:prstGeom>
          <a:noFill/>
        </p:spPr>
        <p:txBody>
          <a:bodyPr wrap="square" rtlCol="0">
            <a:spAutoFit/>
          </a:bodyPr>
          <a:p>
            <a:r>
              <a:rPr lang="zh-CN" altLang="en-US" sz="4000" b="1">
                <a:latin typeface="黑体" panose="02010609060101010101" charset="-122"/>
                <a:ea typeface="黑体" panose="02010609060101010101" charset="-122"/>
              </a:rPr>
              <a:t>声声慢</a:t>
            </a:r>
            <a:endParaRPr lang="zh-CN" altLang="en-US" sz="4000"/>
          </a:p>
          <a:p>
            <a:pPr algn="l"/>
            <a:r>
              <a:rPr lang="zh-CN" altLang="en-US" sz="4000">
                <a:latin typeface="楷体" panose="02010609060101010101" charset="-122"/>
                <a:ea typeface="楷体" panose="02010609060101010101" charset="-122"/>
              </a:rPr>
              <a:t>    寻寻觅觅，冷冷清清，凄凄惨惨戚戚。乍暖还寒时候，最难将息。三杯两盏淡酒，怎敌他晓来风急？雁过也，正伤心，却是旧时相识。</a:t>
            </a:r>
            <a:endParaRPr lang="zh-CN" altLang="en-US" sz="4000">
              <a:latin typeface="楷体" panose="02010609060101010101" charset="-122"/>
              <a:ea typeface="楷体" panose="02010609060101010101" charset="-122"/>
            </a:endParaRPr>
          </a:p>
          <a:p>
            <a:pPr algn="l"/>
            <a:r>
              <a:rPr lang="zh-CN" altLang="en-US" sz="4000">
                <a:latin typeface="楷体" panose="02010609060101010101" charset="-122"/>
                <a:ea typeface="楷体" panose="02010609060101010101" charset="-122"/>
              </a:rPr>
              <a:t>    满地黄花堆积。憔悴损，如今有谁堪摘？守著窗儿独自，怎生得黑？梧桐更兼细雨，到黄昏、点点滴滴。这次第，怎一个愁字了得！</a:t>
            </a:r>
            <a:endParaRPr lang="zh-CN" altLang="en-US" sz="4000">
              <a:latin typeface="楷体" panose="02010609060101010101" charset="-122"/>
              <a:ea typeface="楷体" panose="02010609060101010101" charset="-122"/>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图片 34817" descr="xian04"/>
          <p:cNvPicPr>
            <a:picLocks noChangeAspect="1"/>
          </p:cNvPicPr>
          <p:nvPr/>
        </p:nvPicPr>
        <p:blipFill>
          <a:blip r:embed="rId1"/>
          <a:stretch>
            <a:fillRect/>
          </a:stretch>
        </p:blipFill>
        <p:spPr>
          <a:xfrm>
            <a:off x="6019800" y="838200"/>
            <a:ext cx="2832100" cy="5105400"/>
          </a:xfrm>
          <a:prstGeom prst="rect">
            <a:avLst/>
          </a:prstGeom>
          <a:noFill/>
          <a:ln w="9525">
            <a:noFill/>
          </a:ln>
        </p:spPr>
      </p:pic>
      <p:sp>
        <p:nvSpPr>
          <p:cNvPr id="34819" name="文本框 34818"/>
          <p:cNvSpPr txBox="1"/>
          <p:nvPr/>
        </p:nvSpPr>
        <p:spPr>
          <a:xfrm>
            <a:off x="611188" y="404813"/>
            <a:ext cx="5334000" cy="1311275"/>
          </a:xfrm>
          <a:prstGeom prst="rect">
            <a:avLst/>
          </a:prstGeom>
          <a:noFill/>
          <a:ln w="9525">
            <a:noFill/>
          </a:ln>
        </p:spPr>
        <p:txBody>
          <a:bodyPr>
            <a:spAutoFit/>
          </a:bodyPr>
          <a:p>
            <a:pPr algn="l" eaLnBrk="0" hangingPunct="0">
              <a:spcBef>
                <a:spcPct val="50000"/>
              </a:spcBef>
            </a:pPr>
            <a:r>
              <a:rPr lang="zh-CN" altLang="en-US" sz="4000" b="1" u="none">
                <a:solidFill>
                  <a:srgbClr val="A50021"/>
                </a:solidFill>
                <a:effectLst>
                  <a:outerShdw blurRad="38100" dist="38100" dir="2700000">
                    <a:srgbClr val="C0C0C0"/>
                  </a:outerShdw>
                </a:effectLst>
                <a:latin typeface="隶书" pitchFamily="1" charset="-122"/>
                <a:ea typeface="隶书" pitchFamily="1" charset="-122"/>
              </a:rPr>
              <a:t>寻寻觅觅，冷冷清清，凄凄惨惨戚戚</a:t>
            </a:r>
            <a:endParaRPr lang="zh-CN" altLang="en-US" sz="4000" b="1" u="none">
              <a:solidFill>
                <a:srgbClr val="A50021"/>
              </a:solidFill>
              <a:effectLst>
                <a:outerShdw blurRad="38100" dist="38100" dir="2700000">
                  <a:srgbClr val="C0C0C0"/>
                </a:outerShdw>
              </a:effectLst>
              <a:latin typeface="隶书" pitchFamily="1" charset="-122"/>
              <a:ea typeface="隶书" pitchFamily="1" charset="-122"/>
            </a:endParaRPr>
          </a:p>
        </p:txBody>
      </p:sp>
      <p:sp>
        <p:nvSpPr>
          <p:cNvPr id="34820" name="文本框 34819"/>
          <p:cNvSpPr txBox="1"/>
          <p:nvPr/>
        </p:nvSpPr>
        <p:spPr>
          <a:xfrm>
            <a:off x="395288" y="1989138"/>
            <a:ext cx="5905500" cy="1076325"/>
          </a:xfrm>
          <a:prstGeom prst="rect">
            <a:avLst/>
          </a:prstGeom>
          <a:noFill/>
          <a:ln w="9525">
            <a:noFill/>
          </a:ln>
        </p:spPr>
        <p:txBody>
          <a:bodyPr>
            <a:spAutoFit/>
          </a:bodyPr>
          <a:p>
            <a:pPr>
              <a:spcBef>
                <a:spcPct val="50000"/>
              </a:spcBef>
            </a:pPr>
            <a:r>
              <a:rPr lang="zh-CN" altLang="en-US" sz="3200" b="1" u="none" dirty="0">
                <a:latin typeface="黑体" panose="02010609060101010101" charset="-122"/>
                <a:ea typeface="黑体" panose="02010609060101010101" charset="-122"/>
              </a:rPr>
              <a:t>1</a:t>
            </a:r>
            <a:r>
              <a:rPr lang="en-US" altLang="zh-CN" sz="3200" b="1" u="none" dirty="0">
                <a:latin typeface="黑体" panose="02010609060101010101" charset="-122"/>
                <a:ea typeface="黑体" panose="02010609060101010101" charset="-122"/>
              </a:rPr>
              <a:t>.</a:t>
            </a:r>
            <a:r>
              <a:rPr lang="zh-CN" altLang="en-US" sz="3200" b="1" u="none" dirty="0">
                <a:solidFill>
                  <a:srgbClr val="FF0000"/>
                </a:solidFill>
                <a:latin typeface="黑体" panose="02010609060101010101" charset="-122"/>
                <a:ea typeface="黑体" panose="02010609060101010101" charset="-122"/>
              </a:rPr>
              <a:t>形式上</a:t>
            </a:r>
            <a:r>
              <a:rPr lang="zh-CN" altLang="en-US" sz="3200" b="1" u="none" dirty="0">
                <a:latin typeface="黑体" panose="02010609060101010101" charset="-122"/>
                <a:ea typeface="黑体" panose="02010609060101010101" charset="-122"/>
              </a:rPr>
              <a:t>，使用叠词，富有音乐美。</a:t>
            </a:r>
            <a:r>
              <a:rPr lang="zh-CN" altLang="en-US" sz="3200" u="none" dirty="0">
                <a:latin typeface="黑体" panose="02010609060101010101" charset="-122"/>
                <a:ea typeface="黑体" panose="02010609060101010101" charset="-122"/>
              </a:rPr>
              <a:t>           </a:t>
            </a:r>
            <a:endParaRPr lang="zh-CN" altLang="en-US" sz="3200" u="none" dirty="0">
              <a:latin typeface="黑体" panose="02010609060101010101" charset="-122"/>
              <a:ea typeface="黑体" panose="02010609060101010101" charset="-122"/>
            </a:endParaRPr>
          </a:p>
        </p:txBody>
      </p:sp>
      <p:sp>
        <p:nvSpPr>
          <p:cNvPr id="34821" name="文本框 34820"/>
          <p:cNvSpPr txBox="1"/>
          <p:nvPr/>
        </p:nvSpPr>
        <p:spPr>
          <a:xfrm>
            <a:off x="324485" y="3573463"/>
            <a:ext cx="5616575" cy="2553335"/>
          </a:xfrm>
          <a:prstGeom prst="rect">
            <a:avLst/>
          </a:prstGeom>
          <a:noFill/>
          <a:ln w="9525">
            <a:noFill/>
          </a:ln>
        </p:spPr>
        <p:txBody>
          <a:bodyPr>
            <a:spAutoFit/>
          </a:bodyPr>
          <a:p>
            <a:pPr algn="l">
              <a:spcBef>
                <a:spcPct val="50000"/>
              </a:spcBef>
            </a:pPr>
            <a:r>
              <a:rPr lang="zh-CN" altLang="en-US" sz="3200" b="1" u="none" dirty="0">
                <a:latin typeface="黑体" panose="02010609060101010101" charset="-122"/>
                <a:ea typeface="黑体" panose="02010609060101010101" charset="-122"/>
              </a:rPr>
              <a:t>2</a:t>
            </a:r>
            <a:r>
              <a:rPr lang="en-US" altLang="zh-CN" sz="3200" b="1" u="none" dirty="0">
                <a:latin typeface="黑体" panose="02010609060101010101" charset="-122"/>
                <a:ea typeface="黑体" panose="02010609060101010101" charset="-122"/>
              </a:rPr>
              <a:t>.</a:t>
            </a:r>
            <a:r>
              <a:rPr lang="zh-CN" altLang="en-US" sz="3200" b="1" u="none" dirty="0">
                <a:solidFill>
                  <a:srgbClr val="FF0000"/>
                </a:solidFill>
                <a:latin typeface="黑体" panose="02010609060101010101" charset="-122"/>
                <a:ea typeface="黑体" panose="02010609060101010101" charset="-122"/>
              </a:rPr>
              <a:t>内容上</a:t>
            </a:r>
            <a:r>
              <a:rPr lang="zh-CN" altLang="en-US" sz="3200" b="1" u="none" dirty="0">
                <a:latin typeface="黑体" panose="02010609060101010101" charset="-122"/>
                <a:ea typeface="黑体" panose="02010609060101010101" charset="-122"/>
              </a:rPr>
              <a:t>，这七组叠词由动作而环境，然后是心情，</a:t>
            </a:r>
            <a:r>
              <a:rPr lang="zh-CN" altLang="en-US" sz="3200" b="1" u="none" dirty="0">
                <a:effectLst>
                  <a:outerShdw blurRad="38100" dist="38100" dir="2700000">
                    <a:srgbClr val="C0C0C0"/>
                  </a:outerShdw>
                </a:effectLst>
                <a:latin typeface="黑体" panose="02010609060101010101" charset="-122"/>
                <a:ea typeface="黑体" panose="02010609060101010101" charset="-122"/>
              </a:rPr>
              <a:t>无一愁字，却字字含愁，声声是愁。</a:t>
            </a:r>
            <a:r>
              <a:rPr lang="zh-CN" altLang="en-US" sz="3200" b="1" u="none" dirty="0">
                <a:latin typeface="黑体" panose="02010609060101010101" charset="-122"/>
                <a:ea typeface="黑体" panose="02010609060101010101" charset="-122"/>
              </a:rPr>
              <a:t>奠定哀婉、凄凉、愁苦的感情基调。</a:t>
            </a:r>
            <a:endParaRPr lang="zh-CN" altLang="en-US" sz="3200" b="1" u="none" dirty="0">
              <a:latin typeface="黑体" panose="02010609060101010101" charset="-122"/>
              <a:ea typeface="黑体" panose="02010609060101010101" charset="-122"/>
            </a:endParaRPr>
          </a:p>
        </p:txBody>
      </p:sp>
      <p:sp>
        <p:nvSpPr>
          <p:cNvPr id="34822" name="动作按钮: 前进或下一项 34821">
            <a:hlinkClick r:id="" action="ppaction://hlinkshowjump?jump=nextslide"/>
          </p:cNvPr>
          <p:cNvSpPr/>
          <p:nvPr/>
        </p:nvSpPr>
        <p:spPr>
          <a:xfrm>
            <a:off x="5076825" y="2924175"/>
            <a:ext cx="647700" cy="360363"/>
          </a:xfrm>
          <a:prstGeom prst="actionButtonForwardNext">
            <a:avLst/>
          </a:prstGeom>
          <a:solidFill>
            <a:schemeClr val="accent1"/>
          </a:solidFill>
          <a:ln w="9525">
            <a:noFill/>
          </a:ln>
        </p:spPr>
        <p:txBody>
          <a:bodyPr/>
          <a:p>
            <a:endParaRPr lang="zh-CN" altLang="en-US"/>
          </a:p>
        </p:txBody>
      </p:sp>
      <p:sp>
        <p:nvSpPr>
          <p:cNvPr id="34823" name="动作按钮: 前进或下一项 34822">
            <a:hlinkClick r:id="rId2" action="ppaction://hlinksldjump"/>
          </p:cNvPr>
          <p:cNvSpPr/>
          <p:nvPr/>
        </p:nvSpPr>
        <p:spPr>
          <a:xfrm>
            <a:off x="7885113" y="5949950"/>
            <a:ext cx="790575" cy="647700"/>
          </a:xfrm>
          <a:prstGeom prst="actionButtonForwardNext">
            <a:avLst/>
          </a:prstGeom>
          <a:solidFill>
            <a:schemeClr val="accent1"/>
          </a:solidFill>
          <a:ln w="9525">
            <a:noFill/>
          </a:ln>
        </p:spPr>
        <p:txBody>
          <a:bodyPr/>
          <a:p>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820">
                                            <p:txEl>
                                              <p:charRg st="0" end="29"/>
                                            </p:txEl>
                                          </p:spTgt>
                                        </p:tgtEl>
                                        <p:attrNameLst>
                                          <p:attrName>style.visibility</p:attrName>
                                        </p:attrNameLst>
                                      </p:cBhvr>
                                      <p:to>
                                        <p:strVal val="visible"/>
                                      </p:to>
                                    </p:set>
                                    <p:animEffect transition="in" filter="wipe(down)">
                                      <p:cBhvr>
                                        <p:cTn id="7" dur="500"/>
                                        <p:tgtEl>
                                          <p:spTgt spid="34820">
                                            <p:txEl>
                                              <p:charRg st="0" end="29"/>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821">
                                            <p:txEl>
                                              <p:charRg st="0" end="56"/>
                                            </p:txEl>
                                          </p:spTgt>
                                        </p:tgtEl>
                                        <p:attrNameLst>
                                          <p:attrName>style.visibility</p:attrName>
                                        </p:attrNameLst>
                                      </p:cBhvr>
                                      <p:to>
                                        <p:strVal val="visible"/>
                                      </p:to>
                                    </p:set>
                                    <p:anim calcmode="lin" valueType="num">
                                      <p:cBhvr additive="base">
                                        <p:cTn id="12" dur="500" fill="hold"/>
                                        <p:tgtEl>
                                          <p:spTgt spid="34821">
                                            <p:txEl>
                                              <p:charRg st="0" end="56"/>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4821">
                                            <p:txEl>
                                              <p:charRg st="0" end="5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文本框 1"/>
          <p:cNvSpPr txBox="1"/>
          <p:nvPr/>
        </p:nvSpPr>
        <p:spPr>
          <a:xfrm>
            <a:off x="1647190" y="1842770"/>
            <a:ext cx="5517515" cy="1322070"/>
          </a:xfrm>
          <a:prstGeom prst="rect">
            <a:avLst/>
          </a:prstGeom>
          <a:noFill/>
        </p:spPr>
        <p:txBody>
          <a:bodyPr wrap="square" rtlCol="0">
            <a:spAutoFit/>
          </a:bodyPr>
          <a:p>
            <a:r>
              <a:rPr lang="zh-CN" altLang="zh-CN" sz="8000" b="1">
                <a:latin typeface="楷体" panose="02010609060101010101" charset="-122"/>
                <a:ea typeface="楷体" panose="02010609060101010101" charset="-122"/>
              </a:rPr>
              <a:t>走进李清照</a:t>
            </a:r>
            <a:endParaRPr lang="zh-CN" altLang="zh-CN" sz="8000" b="1">
              <a:latin typeface="楷体" panose="02010609060101010101" charset="-122"/>
              <a:ea typeface="楷体" panose="02010609060101010101" charset="-122"/>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文本框 33793"/>
          <p:cNvSpPr txBox="1"/>
          <p:nvPr/>
        </p:nvSpPr>
        <p:spPr>
          <a:xfrm>
            <a:off x="250825" y="549275"/>
            <a:ext cx="2538413" cy="71120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4000" b="1" u="none">
                <a:latin typeface="Times New Roman" panose="02020603050405020304" pitchFamily="18" charset="0"/>
                <a:ea typeface="华文中宋" pitchFamily="2" charset="-122"/>
              </a:rPr>
              <a:t>寻寻觅觅</a:t>
            </a:r>
            <a:endParaRPr lang="zh-CN" altLang="en-US" sz="2800" b="1" u="none">
              <a:latin typeface="Times New Roman" panose="02020603050405020304" pitchFamily="18" charset="0"/>
              <a:ea typeface="华文中宋" pitchFamily="2" charset="-122"/>
            </a:endParaRPr>
          </a:p>
        </p:txBody>
      </p:sp>
      <p:sp>
        <p:nvSpPr>
          <p:cNvPr id="33795" name="文本框 33794"/>
          <p:cNvSpPr txBox="1"/>
          <p:nvPr/>
        </p:nvSpPr>
        <p:spPr>
          <a:xfrm>
            <a:off x="179388" y="2420938"/>
            <a:ext cx="2768600" cy="71120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4000" b="1" u="none">
                <a:latin typeface="Times New Roman" panose="02020603050405020304" pitchFamily="18" charset="0"/>
                <a:ea typeface="华文中宋" pitchFamily="2" charset="-122"/>
              </a:rPr>
              <a:t>冷冷清清</a:t>
            </a:r>
            <a:endParaRPr lang="zh-CN" altLang="en-US" sz="4000" b="1" u="none">
              <a:latin typeface="Times New Roman" panose="02020603050405020304" pitchFamily="18" charset="0"/>
              <a:ea typeface="华文中宋" pitchFamily="2" charset="-122"/>
            </a:endParaRPr>
          </a:p>
        </p:txBody>
      </p:sp>
      <p:sp>
        <p:nvSpPr>
          <p:cNvPr id="33796" name="文本框 33795"/>
          <p:cNvSpPr txBox="1"/>
          <p:nvPr/>
        </p:nvSpPr>
        <p:spPr>
          <a:xfrm>
            <a:off x="0" y="4149725"/>
            <a:ext cx="3348038" cy="71120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4000" b="1" u="none">
                <a:latin typeface="Times New Roman" panose="02020603050405020304" pitchFamily="18" charset="0"/>
                <a:ea typeface="华文中宋" pitchFamily="2" charset="-122"/>
              </a:rPr>
              <a:t>凄凄惨惨戚戚</a:t>
            </a:r>
            <a:endParaRPr lang="zh-CN" altLang="en-US" sz="4000" b="1" u="none">
              <a:latin typeface="Times New Roman" panose="02020603050405020304" pitchFamily="18" charset="0"/>
              <a:ea typeface="华文中宋" pitchFamily="2" charset="-122"/>
            </a:endParaRPr>
          </a:p>
        </p:txBody>
      </p:sp>
      <p:sp>
        <p:nvSpPr>
          <p:cNvPr id="33797" name="文本框 33796"/>
          <p:cNvSpPr txBox="1"/>
          <p:nvPr/>
        </p:nvSpPr>
        <p:spPr>
          <a:xfrm>
            <a:off x="4448175" y="533400"/>
            <a:ext cx="1647825" cy="71120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4000" b="1" u="none">
                <a:solidFill>
                  <a:schemeClr val="bg1"/>
                </a:solidFill>
                <a:latin typeface="Times New Roman" panose="02020603050405020304" pitchFamily="18" charset="0"/>
                <a:ea typeface="华文新魏" pitchFamily="2" charset="-122"/>
              </a:rPr>
              <a:t> </a:t>
            </a:r>
            <a:r>
              <a:rPr lang="zh-CN" altLang="en-US" sz="4000" b="1" u="none">
                <a:latin typeface="华文中宋" pitchFamily="2" charset="-122"/>
                <a:ea typeface="华文中宋" pitchFamily="2" charset="-122"/>
              </a:rPr>
              <a:t>动 作</a:t>
            </a:r>
            <a:endParaRPr lang="zh-CN" altLang="en-US" sz="4000" b="1" u="none">
              <a:latin typeface="华文中宋" pitchFamily="2" charset="-122"/>
              <a:ea typeface="华文中宋" pitchFamily="2" charset="-122"/>
            </a:endParaRPr>
          </a:p>
        </p:txBody>
      </p:sp>
      <p:sp>
        <p:nvSpPr>
          <p:cNvPr id="33798" name="文本框 33797"/>
          <p:cNvSpPr txBox="1"/>
          <p:nvPr/>
        </p:nvSpPr>
        <p:spPr>
          <a:xfrm>
            <a:off x="4500563" y="2852738"/>
            <a:ext cx="1660525" cy="71120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4000" b="1" u="none">
                <a:solidFill>
                  <a:schemeClr val="bg1"/>
                </a:solidFill>
                <a:latin typeface="Times New Roman" panose="02020603050405020304" pitchFamily="18" charset="0"/>
                <a:ea typeface="华文新魏" pitchFamily="2" charset="-122"/>
              </a:rPr>
              <a:t> </a:t>
            </a:r>
            <a:r>
              <a:rPr lang="zh-CN" altLang="en-US" sz="4000" b="1" u="none">
                <a:latin typeface="华文中宋" pitchFamily="2" charset="-122"/>
                <a:ea typeface="华文中宋" pitchFamily="2" charset="-122"/>
              </a:rPr>
              <a:t>心 情</a:t>
            </a:r>
            <a:endParaRPr lang="zh-CN" altLang="en-US" sz="4000" b="1" u="none">
              <a:latin typeface="华文中宋" pitchFamily="2" charset="-122"/>
              <a:ea typeface="华文中宋" pitchFamily="2" charset="-122"/>
            </a:endParaRPr>
          </a:p>
        </p:txBody>
      </p:sp>
      <p:sp>
        <p:nvSpPr>
          <p:cNvPr id="33799" name="文本框 33798"/>
          <p:cNvSpPr txBox="1"/>
          <p:nvPr/>
        </p:nvSpPr>
        <p:spPr>
          <a:xfrm>
            <a:off x="4343400" y="4089400"/>
            <a:ext cx="1828800" cy="71120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4000" b="1" u="none">
                <a:solidFill>
                  <a:schemeClr val="bg1"/>
                </a:solidFill>
                <a:latin typeface="Times New Roman" panose="02020603050405020304" pitchFamily="18" charset="0"/>
                <a:ea typeface="华文新魏" pitchFamily="2" charset="-122"/>
              </a:rPr>
              <a:t> </a:t>
            </a:r>
            <a:r>
              <a:rPr lang="zh-CN" altLang="en-US" sz="4000" b="1" u="none">
                <a:latin typeface="华文中宋" pitchFamily="2" charset="-122"/>
                <a:ea typeface="华文中宋" pitchFamily="2" charset="-122"/>
              </a:rPr>
              <a:t>感 受</a:t>
            </a:r>
            <a:endParaRPr lang="zh-CN" altLang="en-US" sz="4000" b="1" u="none">
              <a:latin typeface="华文中宋" pitchFamily="2" charset="-122"/>
              <a:ea typeface="华文中宋" pitchFamily="2" charset="-122"/>
            </a:endParaRPr>
          </a:p>
        </p:txBody>
      </p:sp>
      <p:sp>
        <p:nvSpPr>
          <p:cNvPr id="33800" name="文本框 33799"/>
          <p:cNvSpPr txBox="1"/>
          <p:nvPr/>
        </p:nvSpPr>
        <p:spPr>
          <a:xfrm>
            <a:off x="6530975" y="508000"/>
            <a:ext cx="2232025" cy="71120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4000" b="1" u="none">
                <a:latin typeface="Times New Roman" panose="02020603050405020304" pitchFamily="18" charset="0"/>
                <a:ea typeface="华文中宋" pitchFamily="2" charset="-122"/>
              </a:rPr>
              <a:t>茫然无着</a:t>
            </a:r>
            <a:endParaRPr lang="zh-CN" altLang="en-US" sz="4000" b="1" u="none">
              <a:latin typeface="Times New Roman" panose="02020603050405020304" pitchFamily="18" charset="0"/>
              <a:ea typeface="华文中宋" pitchFamily="2" charset="-122"/>
            </a:endParaRPr>
          </a:p>
        </p:txBody>
      </p:sp>
      <p:sp>
        <p:nvSpPr>
          <p:cNvPr id="33801" name="文本框 33800"/>
          <p:cNvSpPr txBox="1"/>
          <p:nvPr/>
        </p:nvSpPr>
        <p:spPr>
          <a:xfrm>
            <a:off x="6588125" y="2420938"/>
            <a:ext cx="2230438" cy="71120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4000" b="1" u="none">
                <a:latin typeface="Times New Roman" panose="02020603050405020304" pitchFamily="18" charset="0"/>
                <a:ea typeface="华文中宋" pitchFamily="2" charset="-122"/>
              </a:rPr>
              <a:t>寂寞冷清</a:t>
            </a:r>
            <a:endParaRPr lang="zh-CN" altLang="en-US" sz="4000" b="1" u="none">
              <a:latin typeface="Times New Roman" panose="02020603050405020304" pitchFamily="18" charset="0"/>
              <a:ea typeface="华文中宋" pitchFamily="2" charset="-122"/>
            </a:endParaRPr>
          </a:p>
        </p:txBody>
      </p:sp>
      <p:sp>
        <p:nvSpPr>
          <p:cNvPr id="33802" name="文本框 33801"/>
          <p:cNvSpPr txBox="1"/>
          <p:nvPr/>
        </p:nvSpPr>
        <p:spPr>
          <a:xfrm>
            <a:off x="6453188" y="4038600"/>
            <a:ext cx="2538412" cy="711200"/>
          </a:xfrm>
          <a:prstGeom prst="rect">
            <a:avLst/>
          </a:prstGeom>
          <a:noFill/>
          <a:ln w="9525" cap="flat" cmpd="sng">
            <a:solidFill>
              <a:schemeClr val="tx1"/>
            </a:solidFill>
            <a:prstDash val="solid"/>
            <a:miter/>
            <a:headEnd type="none" w="med" len="med"/>
            <a:tailEnd type="none" w="med" len="med"/>
          </a:ln>
        </p:spPr>
        <p:txBody>
          <a:bodyPr>
            <a:spAutoFit/>
          </a:bodyPr>
          <a:p>
            <a:pPr algn="ctr" eaLnBrk="0" hangingPunct="0"/>
            <a:r>
              <a:rPr lang="zh-CN" altLang="en-US" sz="4000" b="1" u="none">
                <a:latin typeface="Times New Roman" panose="02020603050405020304" pitchFamily="18" charset="0"/>
                <a:ea typeface="华文中宋" pitchFamily="2" charset="-122"/>
              </a:rPr>
              <a:t>凄凉惨淡</a:t>
            </a:r>
            <a:endParaRPr lang="zh-CN" altLang="en-US" sz="4000" b="1" u="none">
              <a:latin typeface="Times New Roman" panose="02020603050405020304" pitchFamily="18" charset="0"/>
              <a:ea typeface="华文中宋" pitchFamily="2" charset="-122"/>
            </a:endParaRPr>
          </a:p>
        </p:txBody>
      </p:sp>
      <p:sp>
        <p:nvSpPr>
          <p:cNvPr id="33803" name="文本框 33802"/>
          <p:cNvSpPr txBox="1"/>
          <p:nvPr/>
        </p:nvSpPr>
        <p:spPr>
          <a:xfrm>
            <a:off x="1101725" y="5613400"/>
            <a:ext cx="7280275" cy="71120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4000" b="1" u="none">
                <a:solidFill>
                  <a:srgbClr val="FF0000"/>
                </a:solidFill>
                <a:latin typeface="Times New Roman" panose="02020603050405020304" pitchFamily="18" charset="0"/>
                <a:ea typeface="华文中宋" pitchFamily="2" charset="-122"/>
              </a:rPr>
              <a:t>感情基调：哀婉、凄凉、愁苦</a:t>
            </a:r>
            <a:endParaRPr lang="zh-CN" altLang="en-US" sz="4000" b="1" u="none">
              <a:solidFill>
                <a:srgbClr val="FF0000"/>
              </a:solidFill>
              <a:latin typeface="Times New Roman" panose="02020603050405020304" pitchFamily="18" charset="0"/>
              <a:ea typeface="华文中宋" pitchFamily="2" charset="-122"/>
            </a:endParaRPr>
          </a:p>
        </p:txBody>
      </p:sp>
      <p:sp>
        <p:nvSpPr>
          <p:cNvPr id="33804" name="下箭头 33803"/>
          <p:cNvSpPr/>
          <p:nvPr/>
        </p:nvSpPr>
        <p:spPr>
          <a:xfrm>
            <a:off x="1403350" y="1484313"/>
            <a:ext cx="217488" cy="903287"/>
          </a:xfrm>
          <a:prstGeom prst="downArrow">
            <a:avLst>
              <a:gd name="adj1" fmla="val 50000"/>
              <a:gd name="adj2" fmla="val 103831"/>
            </a:avLst>
          </a:prstGeom>
          <a:solidFill>
            <a:schemeClr val="accent1"/>
          </a:solidFill>
          <a:ln w="22225" cap="flat" cmpd="sng">
            <a:solidFill>
              <a:schemeClr val="tx1"/>
            </a:solidFill>
            <a:prstDash val="solid"/>
            <a:miter/>
            <a:headEnd type="none" w="med" len="med"/>
            <a:tailEnd type="none" w="med" len="med"/>
          </a:ln>
        </p:spPr>
        <p:txBody>
          <a:bodyPr/>
          <a:p>
            <a:endParaRPr lang="zh-CN" altLang="en-US"/>
          </a:p>
        </p:txBody>
      </p:sp>
      <p:sp>
        <p:nvSpPr>
          <p:cNvPr id="33805" name="下箭头 33804"/>
          <p:cNvSpPr/>
          <p:nvPr/>
        </p:nvSpPr>
        <p:spPr>
          <a:xfrm>
            <a:off x="1619250" y="3141663"/>
            <a:ext cx="188913" cy="969962"/>
          </a:xfrm>
          <a:prstGeom prst="downArrow">
            <a:avLst>
              <a:gd name="adj1" fmla="val 50000"/>
              <a:gd name="adj2" fmla="val 128360"/>
            </a:avLst>
          </a:prstGeom>
          <a:solidFill>
            <a:schemeClr val="accent1"/>
          </a:solidFill>
          <a:ln w="15875" cap="flat" cmpd="sng">
            <a:solidFill>
              <a:schemeClr val="tx1"/>
            </a:solidFill>
            <a:prstDash val="solid"/>
            <a:miter/>
            <a:headEnd type="none" w="med" len="med"/>
            <a:tailEnd type="none" w="med" len="med"/>
          </a:ln>
        </p:spPr>
        <p:txBody>
          <a:bodyPr/>
          <a:p>
            <a:endParaRPr lang="zh-CN" altLang="en-US"/>
          </a:p>
        </p:txBody>
      </p:sp>
      <p:sp>
        <p:nvSpPr>
          <p:cNvPr id="33806" name="右箭头 33805"/>
          <p:cNvSpPr/>
          <p:nvPr/>
        </p:nvSpPr>
        <p:spPr>
          <a:xfrm>
            <a:off x="2916238" y="838200"/>
            <a:ext cx="1152525" cy="144463"/>
          </a:xfrm>
          <a:prstGeom prst="rightArrow">
            <a:avLst>
              <a:gd name="adj1" fmla="val 50000"/>
              <a:gd name="adj2" fmla="val 199449"/>
            </a:avLst>
          </a:prstGeom>
          <a:solidFill>
            <a:schemeClr val="accent1"/>
          </a:solidFill>
          <a:ln w="3175" cap="flat" cmpd="sng">
            <a:solidFill>
              <a:schemeClr val="tx1"/>
            </a:solidFill>
            <a:prstDash val="solid"/>
            <a:miter/>
            <a:headEnd type="none" w="med" len="med"/>
            <a:tailEnd type="none" w="med" len="med"/>
          </a:ln>
        </p:spPr>
        <p:txBody>
          <a:bodyPr/>
          <a:p>
            <a:endParaRPr lang="zh-CN" altLang="en-US"/>
          </a:p>
        </p:txBody>
      </p:sp>
      <p:sp>
        <p:nvSpPr>
          <p:cNvPr id="33807" name="右箭头 33806"/>
          <p:cNvSpPr/>
          <p:nvPr/>
        </p:nvSpPr>
        <p:spPr>
          <a:xfrm>
            <a:off x="3124200" y="2743200"/>
            <a:ext cx="1130300" cy="144463"/>
          </a:xfrm>
          <a:prstGeom prst="rightArrow">
            <a:avLst>
              <a:gd name="adj1" fmla="val 50000"/>
              <a:gd name="adj2" fmla="val 195603"/>
            </a:avLst>
          </a:prstGeom>
          <a:solidFill>
            <a:schemeClr val="accent1"/>
          </a:solidFill>
          <a:ln w="3175" cap="flat" cmpd="sng">
            <a:solidFill>
              <a:schemeClr val="tx1"/>
            </a:solidFill>
            <a:prstDash val="solid"/>
            <a:miter/>
            <a:headEnd type="none" w="med" len="med"/>
            <a:tailEnd type="none" w="med" len="med"/>
          </a:ln>
        </p:spPr>
        <p:txBody>
          <a:bodyPr/>
          <a:p>
            <a:endParaRPr lang="zh-CN" altLang="en-US"/>
          </a:p>
        </p:txBody>
      </p:sp>
      <p:sp>
        <p:nvSpPr>
          <p:cNvPr id="33808" name="右箭头 33807"/>
          <p:cNvSpPr/>
          <p:nvPr/>
        </p:nvSpPr>
        <p:spPr>
          <a:xfrm>
            <a:off x="3429000" y="4343400"/>
            <a:ext cx="914400" cy="152400"/>
          </a:xfrm>
          <a:prstGeom prst="rightArrow">
            <a:avLst>
              <a:gd name="adj1" fmla="val 50000"/>
              <a:gd name="adj2" fmla="val 150000"/>
            </a:avLst>
          </a:prstGeom>
          <a:solidFill>
            <a:schemeClr val="accent1"/>
          </a:solidFill>
          <a:ln w="3175" cap="flat" cmpd="sng">
            <a:solidFill>
              <a:schemeClr val="tx1"/>
            </a:solidFill>
            <a:prstDash val="solid"/>
            <a:miter/>
            <a:headEnd type="none" w="med" len="med"/>
            <a:tailEnd type="none" w="med" len="med"/>
          </a:ln>
        </p:spPr>
        <p:txBody>
          <a:bodyPr/>
          <a:p>
            <a:endParaRPr lang="zh-CN" altLang="en-US"/>
          </a:p>
        </p:txBody>
      </p:sp>
      <p:sp>
        <p:nvSpPr>
          <p:cNvPr id="33809" name="左大括号 33808"/>
          <p:cNvSpPr/>
          <p:nvPr/>
        </p:nvSpPr>
        <p:spPr>
          <a:xfrm rot="16200000">
            <a:off x="4419600" y="1447800"/>
            <a:ext cx="457200" cy="7315200"/>
          </a:xfrm>
          <a:prstGeom prst="leftBrace">
            <a:avLst>
              <a:gd name="adj1" fmla="val 133333"/>
              <a:gd name="adj2" fmla="val 50000"/>
            </a:avLst>
          </a:prstGeom>
          <a:noFill/>
          <a:ln w="31750" cap="flat" cmpd="sng">
            <a:solidFill>
              <a:schemeClr val="tx1"/>
            </a:solidFill>
            <a:prstDash val="solid"/>
            <a:headEnd type="none" w="med" len="med"/>
            <a:tailEnd type="none" w="med" len="med"/>
          </a:ln>
        </p:spPr>
        <p:txBody>
          <a:bodyPr rot="0" vert="eaVert" wrap="none" anchor="ctr"/>
          <a:p>
            <a:pPr algn="ctr"/>
            <a:endParaRPr lang="zh-CN" altLang="en-US" sz="2400" b="1" u="none" dirty="0">
              <a:solidFill>
                <a:schemeClr val="bg1"/>
              </a:solidFill>
              <a:latin typeface="Times New Roman" panose="02020603050405020304" pitchFamily="18" charset="0"/>
            </a:endParaRPr>
          </a:p>
        </p:txBody>
      </p:sp>
      <p:sp>
        <p:nvSpPr>
          <p:cNvPr id="33810" name="动作按钮: 前进或下一项 33809">
            <a:hlinkClick r:id="" action="ppaction://hlinkshowjump?jump=nextslide"/>
          </p:cNvPr>
          <p:cNvSpPr/>
          <p:nvPr/>
        </p:nvSpPr>
        <p:spPr>
          <a:xfrm>
            <a:off x="1979613" y="0"/>
            <a:ext cx="504825" cy="476250"/>
          </a:xfrm>
          <a:prstGeom prst="actionButtonForwardNext">
            <a:avLst/>
          </a:prstGeom>
          <a:solidFill>
            <a:schemeClr val="accent1"/>
          </a:solidFill>
          <a:ln w="9525">
            <a:noFill/>
          </a:ln>
        </p:spPr>
        <p:txBody>
          <a:bodyPr/>
          <a:p>
            <a:endParaRPr lang="zh-CN" altLang="en-US"/>
          </a:p>
        </p:txBody>
      </p:sp>
      <p:sp>
        <p:nvSpPr>
          <p:cNvPr id="33811" name="动作按钮: 后退或前一项 33810">
            <a:hlinkClick r:id="rId1" action="ppaction://hlinksldjump"/>
          </p:cNvPr>
          <p:cNvSpPr/>
          <p:nvPr/>
        </p:nvSpPr>
        <p:spPr>
          <a:xfrm>
            <a:off x="7740650" y="6381750"/>
            <a:ext cx="719138" cy="476250"/>
          </a:xfrm>
          <a:prstGeom prst="actionButtonBackPrevious">
            <a:avLst/>
          </a:prstGeom>
          <a:solidFill>
            <a:schemeClr val="accent1"/>
          </a:solidFill>
          <a:ln w="9525">
            <a:noFill/>
          </a:ln>
        </p:spPr>
        <p:txBody>
          <a:bodyPr/>
          <a:p>
            <a:endParaRPr lang="zh-CN" altLang="en-US"/>
          </a:p>
        </p:txBody>
      </p:sp>
      <p:sp>
        <p:nvSpPr>
          <p:cNvPr id="33812" name="文本框 33811"/>
          <p:cNvSpPr txBox="1"/>
          <p:nvPr/>
        </p:nvSpPr>
        <p:spPr>
          <a:xfrm>
            <a:off x="4500563" y="1916113"/>
            <a:ext cx="1660525" cy="71120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4000" b="1" u="none">
                <a:solidFill>
                  <a:schemeClr val="bg1"/>
                </a:solidFill>
                <a:latin typeface="Times New Roman" panose="02020603050405020304" pitchFamily="18" charset="0"/>
                <a:ea typeface="华文新魏" pitchFamily="2" charset="-122"/>
              </a:rPr>
              <a:t> </a:t>
            </a:r>
            <a:r>
              <a:rPr lang="zh-CN" altLang="en-US" sz="4000" b="1" u="none">
                <a:latin typeface="华文中宋" pitchFamily="2" charset="-122"/>
                <a:ea typeface="华文中宋" pitchFamily="2" charset="-122"/>
              </a:rPr>
              <a:t>环 境</a:t>
            </a:r>
            <a:endParaRPr lang="zh-CN" altLang="en-US" sz="4000" b="1" u="none">
              <a:latin typeface="华文中宋" pitchFamily="2" charset="-122"/>
              <a:ea typeface="华文中宋"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dissolve">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806"/>
                                        </p:tgtEl>
                                        <p:attrNameLst>
                                          <p:attrName>style.visibility</p:attrName>
                                        </p:attrNameLst>
                                      </p:cBhvr>
                                      <p:to>
                                        <p:strVal val="visible"/>
                                      </p:to>
                                    </p:set>
                                    <p:animEffect transition="in" filter="dissolve">
                                      <p:cBhvr>
                                        <p:cTn id="12" dur="500"/>
                                        <p:tgtEl>
                                          <p:spTgt spid="3380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797"/>
                                        </p:tgtEl>
                                        <p:attrNameLst>
                                          <p:attrName>style.visibility</p:attrName>
                                        </p:attrNameLst>
                                      </p:cBhvr>
                                      <p:to>
                                        <p:strVal val="visible"/>
                                      </p:to>
                                    </p:set>
                                    <p:animEffect transition="in" filter="dissolve">
                                      <p:cBhvr>
                                        <p:cTn id="17" dur="500"/>
                                        <p:tgtEl>
                                          <p:spTgt spid="33797"/>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33800"/>
                                        </p:tgtEl>
                                        <p:attrNameLst>
                                          <p:attrName>style.visibility</p:attrName>
                                        </p:attrNameLst>
                                      </p:cBhvr>
                                      <p:to>
                                        <p:strVal val="visible"/>
                                      </p:to>
                                    </p:set>
                                    <p:animEffect transition="in" filter="dissolve">
                                      <p:cBhvr>
                                        <p:cTn id="21" dur="500"/>
                                        <p:tgtEl>
                                          <p:spTgt spid="33800"/>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33804"/>
                                        </p:tgtEl>
                                        <p:attrNameLst>
                                          <p:attrName>style.visibility</p:attrName>
                                        </p:attrNameLst>
                                      </p:cBhvr>
                                      <p:to>
                                        <p:strVal val="visible"/>
                                      </p:to>
                                    </p:set>
                                    <p:animEffect transition="in" filter="dissolve">
                                      <p:cBhvr>
                                        <p:cTn id="25" dur="500"/>
                                        <p:tgtEl>
                                          <p:spTgt spid="33804"/>
                                        </p:tgtEl>
                                      </p:cBhvr>
                                    </p:animEffect>
                                  </p:childTnLst>
                                </p:cTn>
                              </p:par>
                            </p:childTnLst>
                          </p:cTn>
                        </p:par>
                        <p:par>
                          <p:cTn id="26" fill="hold">
                            <p:stCondLst>
                              <p:cond delay="1500"/>
                            </p:stCondLst>
                            <p:childTnLst>
                              <p:par>
                                <p:cTn id="27" presetID="9" presetClass="entr" presetSubtype="0" fill="hold" grpId="0" nodeType="afterEffect">
                                  <p:stCondLst>
                                    <p:cond delay="0"/>
                                  </p:stCondLst>
                                  <p:childTnLst>
                                    <p:set>
                                      <p:cBhvr>
                                        <p:cTn id="28" dur="1" fill="hold">
                                          <p:stCondLst>
                                            <p:cond delay="0"/>
                                          </p:stCondLst>
                                        </p:cTn>
                                        <p:tgtEl>
                                          <p:spTgt spid="33795"/>
                                        </p:tgtEl>
                                        <p:attrNameLst>
                                          <p:attrName>style.visibility</p:attrName>
                                        </p:attrNameLst>
                                      </p:cBhvr>
                                      <p:to>
                                        <p:strVal val="visible"/>
                                      </p:to>
                                    </p:set>
                                    <p:animEffect transition="in" filter="dissolve">
                                      <p:cBhvr>
                                        <p:cTn id="29" dur="500"/>
                                        <p:tgtEl>
                                          <p:spTgt spid="33795"/>
                                        </p:tgtEl>
                                      </p:cBhvr>
                                    </p:animEffect>
                                  </p:childTnLst>
                                </p:cTn>
                              </p:par>
                            </p:childTnLst>
                          </p:cTn>
                        </p:par>
                        <p:par>
                          <p:cTn id="30" fill="hold">
                            <p:stCondLst>
                              <p:cond delay="2000"/>
                            </p:stCondLst>
                            <p:childTnLst>
                              <p:par>
                                <p:cTn id="31" presetID="9" presetClass="entr" presetSubtype="0" fill="hold" nodeType="afterEffect">
                                  <p:stCondLst>
                                    <p:cond delay="0"/>
                                  </p:stCondLst>
                                  <p:childTnLst>
                                    <p:set>
                                      <p:cBhvr>
                                        <p:cTn id="32" dur="1" fill="hold">
                                          <p:stCondLst>
                                            <p:cond delay="0"/>
                                          </p:stCondLst>
                                        </p:cTn>
                                        <p:tgtEl>
                                          <p:spTgt spid="33807"/>
                                        </p:tgtEl>
                                        <p:attrNameLst>
                                          <p:attrName>style.visibility</p:attrName>
                                        </p:attrNameLst>
                                      </p:cBhvr>
                                      <p:to>
                                        <p:strVal val="visible"/>
                                      </p:to>
                                    </p:set>
                                    <p:animEffect transition="in" filter="dissolve">
                                      <p:cBhvr>
                                        <p:cTn id="33" dur="500"/>
                                        <p:tgtEl>
                                          <p:spTgt spid="33807"/>
                                        </p:tgtEl>
                                      </p:cBhvr>
                                    </p:animEffect>
                                  </p:childTnLst>
                                </p:cTn>
                              </p:par>
                            </p:childTnLst>
                          </p:cTn>
                        </p:par>
                        <p:par>
                          <p:cTn id="34" fill="hold">
                            <p:stCondLst>
                              <p:cond delay="2500"/>
                            </p:stCondLst>
                            <p:childTnLst>
                              <p:par>
                                <p:cTn id="35" presetID="9" presetClass="entr" presetSubtype="0" fill="hold" nodeType="afterEffect">
                                  <p:stCondLst>
                                    <p:cond delay="0"/>
                                  </p:stCondLst>
                                  <p:childTnLst>
                                    <p:set>
                                      <p:cBhvr>
                                        <p:cTn id="36" dur="1" fill="hold">
                                          <p:stCondLst>
                                            <p:cond delay="0"/>
                                          </p:stCondLst>
                                        </p:cTn>
                                        <p:tgtEl>
                                          <p:spTgt spid="33812">
                                            <p:txEl>
                                              <p:charRg st="0" end="5"/>
                                            </p:txEl>
                                          </p:spTgt>
                                        </p:tgtEl>
                                        <p:attrNameLst>
                                          <p:attrName>style.visibility</p:attrName>
                                        </p:attrNameLst>
                                      </p:cBhvr>
                                      <p:to>
                                        <p:strVal val="visible"/>
                                      </p:to>
                                    </p:set>
                                    <p:animEffect transition="in" filter="dissolve">
                                      <p:cBhvr>
                                        <p:cTn id="37" dur="500"/>
                                        <p:tgtEl>
                                          <p:spTgt spid="33812">
                                            <p:txEl>
                                              <p:charRg st="0" end="5"/>
                                            </p:txEl>
                                          </p:spTgt>
                                        </p:tgtEl>
                                      </p:cBhvr>
                                    </p:animEffect>
                                  </p:childTnLst>
                                </p:cTn>
                              </p:par>
                            </p:childTnLst>
                          </p:cTn>
                        </p:par>
                        <p:par>
                          <p:cTn id="38" fill="hold">
                            <p:stCondLst>
                              <p:cond delay="3000"/>
                            </p:stCondLst>
                            <p:childTnLst>
                              <p:par>
                                <p:cTn id="39" presetID="9" presetClass="entr" presetSubtype="0" fill="hold" grpId="0" nodeType="afterEffect">
                                  <p:stCondLst>
                                    <p:cond delay="0"/>
                                  </p:stCondLst>
                                  <p:childTnLst>
                                    <p:set>
                                      <p:cBhvr>
                                        <p:cTn id="40" dur="1" fill="hold">
                                          <p:stCondLst>
                                            <p:cond delay="0"/>
                                          </p:stCondLst>
                                        </p:cTn>
                                        <p:tgtEl>
                                          <p:spTgt spid="33798"/>
                                        </p:tgtEl>
                                        <p:attrNameLst>
                                          <p:attrName>style.visibility</p:attrName>
                                        </p:attrNameLst>
                                      </p:cBhvr>
                                      <p:to>
                                        <p:strVal val="visible"/>
                                      </p:to>
                                    </p:set>
                                    <p:animEffect transition="in" filter="dissolve">
                                      <p:cBhvr>
                                        <p:cTn id="41" dur="500"/>
                                        <p:tgtEl>
                                          <p:spTgt spid="33798"/>
                                        </p:tgtEl>
                                      </p:cBhvr>
                                    </p:animEffect>
                                  </p:childTnLst>
                                </p:cTn>
                              </p:par>
                            </p:childTnLst>
                          </p:cTn>
                        </p:par>
                        <p:par>
                          <p:cTn id="42" fill="hold">
                            <p:stCondLst>
                              <p:cond delay="3500"/>
                            </p:stCondLst>
                            <p:childTnLst>
                              <p:par>
                                <p:cTn id="43" presetID="9" presetClass="entr" presetSubtype="0" fill="hold" grpId="0" nodeType="afterEffect">
                                  <p:stCondLst>
                                    <p:cond delay="0"/>
                                  </p:stCondLst>
                                  <p:childTnLst>
                                    <p:set>
                                      <p:cBhvr>
                                        <p:cTn id="44" dur="1" fill="hold">
                                          <p:stCondLst>
                                            <p:cond delay="0"/>
                                          </p:stCondLst>
                                        </p:cTn>
                                        <p:tgtEl>
                                          <p:spTgt spid="33801"/>
                                        </p:tgtEl>
                                        <p:attrNameLst>
                                          <p:attrName>style.visibility</p:attrName>
                                        </p:attrNameLst>
                                      </p:cBhvr>
                                      <p:to>
                                        <p:strVal val="visible"/>
                                      </p:to>
                                    </p:set>
                                    <p:animEffect transition="in" filter="dissolve">
                                      <p:cBhvr>
                                        <p:cTn id="45" dur="500"/>
                                        <p:tgtEl>
                                          <p:spTgt spid="33801"/>
                                        </p:tgtEl>
                                      </p:cBhvr>
                                    </p:animEffect>
                                  </p:childTnLst>
                                </p:cTn>
                              </p:par>
                            </p:childTnLst>
                          </p:cTn>
                        </p:par>
                        <p:par>
                          <p:cTn id="46" fill="hold">
                            <p:stCondLst>
                              <p:cond delay="4000"/>
                            </p:stCondLst>
                            <p:childTnLst>
                              <p:par>
                                <p:cTn id="47" presetID="9" presetClass="entr" presetSubtype="0" fill="hold" nodeType="afterEffect">
                                  <p:stCondLst>
                                    <p:cond delay="0"/>
                                  </p:stCondLst>
                                  <p:childTnLst>
                                    <p:set>
                                      <p:cBhvr>
                                        <p:cTn id="48" dur="1" fill="hold">
                                          <p:stCondLst>
                                            <p:cond delay="0"/>
                                          </p:stCondLst>
                                        </p:cTn>
                                        <p:tgtEl>
                                          <p:spTgt spid="33805"/>
                                        </p:tgtEl>
                                        <p:attrNameLst>
                                          <p:attrName>style.visibility</p:attrName>
                                        </p:attrNameLst>
                                      </p:cBhvr>
                                      <p:to>
                                        <p:strVal val="visible"/>
                                      </p:to>
                                    </p:set>
                                    <p:animEffect transition="in" filter="dissolve">
                                      <p:cBhvr>
                                        <p:cTn id="49" dur="500"/>
                                        <p:tgtEl>
                                          <p:spTgt spid="33805"/>
                                        </p:tgtEl>
                                      </p:cBhvr>
                                    </p:animEffect>
                                  </p:childTnLst>
                                </p:cTn>
                              </p:par>
                            </p:childTnLst>
                          </p:cTn>
                        </p:par>
                        <p:par>
                          <p:cTn id="50" fill="hold">
                            <p:stCondLst>
                              <p:cond delay="4500"/>
                            </p:stCondLst>
                            <p:childTnLst>
                              <p:par>
                                <p:cTn id="51" presetID="9" presetClass="entr" presetSubtype="0" fill="hold" grpId="0" nodeType="afterEffect">
                                  <p:stCondLst>
                                    <p:cond delay="0"/>
                                  </p:stCondLst>
                                  <p:childTnLst>
                                    <p:set>
                                      <p:cBhvr>
                                        <p:cTn id="52" dur="1" fill="hold">
                                          <p:stCondLst>
                                            <p:cond delay="0"/>
                                          </p:stCondLst>
                                        </p:cTn>
                                        <p:tgtEl>
                                          <p:spTgt spid="33796"/>
                                        </p:tgtEl>
                                        <p:attrNameLst>
                                          <p:attrName>style.visibility</p:attrName>
                                        </p:attrNameLst>
                                      </p:cBhvr>
                                      <p:to>
                                        <p:strVal val="visible"/>
                                      </p:to>
                                    </p:set>
                                    <p:animEffect transition="in" filter="dissolve">
                                      <p:cBhvr>
                                        <p:cTn id="53" dur="500"/>
                                        <p:tgtEl>
                                          <p:spTgt spid="33796"/>
                                        </p:tgtEl>
                                      </p:cBhvr>
                                    </p:animEffect>
                                  </p:childTnLst>
                                </p:cTn>
                              </p:par>
                            </p:childTnLst>
                          </p:cTn>
                        </p:par>
                        <p:par>
                          <p:cTn id="54" fill="hold">
                            <p:stCondLst>
                              <p:cond delay="5000"/>
                            </p:stCondLst>
                            <p:childTnLst>
                              <p:par>
                                <p:cTn id="55" presetID="9" presetClass="entr" presetSubtype="0" fill="hold" nodeType="afterEffect">
                                  <p:stCondLst>
                                    <p:cond delay="0"/>
                                  </p:stCondLst>
                                  <p:childTnLst>
                                    <p:set>
                                      <p:cBhvr>
                                        <p:cTn id="56" dur="1" fill="hold">
                                          <p:stCondLst>
                                            <p:cond delay="0"/>
                                          </p:stCondLst>
                                        </p:cTn>
                                        <p:tgtEl>
                                          <p:spTgt spid="33808"/>
                                        </p:tgtEl>
                                        <p:attrNameLst>
                                          <p:attrName>style.visibility</p:attrName>
                                        </p:attrNameLst>
                                      </p:cBhvr>
                                      <p:to>
                                        <p:strVal val="visible"/>
                                      </p:to>
                                    </p:set>
                                    <p:animEffect transition="in" filter="dissolve">
                                      <p:cBhvr>
                                        <p:cTn id="57" dur="500"/>
                                        <p:tgtEl>
                                          <p:spTgt spid="33808"/>
                                        </p:tgtEl>
                                      </p:cBhvr>
                                    </p:animEffect>
                                  </p:childTnLst>
                                </p:cTn>
                              </p:par>
                            </p:childTnLst>
                          </p:cTn>
                        </p:par>
                        <p:par>
                          <p:cTn id="58" fill="hold">
                            <p:stCondLst>
                              <p:cond delay="5500"/>
                            </p:stCondLst>
                            <p:childTnLst>
                              <p:par>
                                <p:cTn id="59" presetID="9" presetClass="entr" presetSubtype="0" fill="hold" grpId="0" nodeType="afterEffect">
                                  <p:stCondLst>
                                    <p:cond delay="0"/>
                                  </p:stCondLst>
                                  <p:childTnLst>
                                    <p:set>
                                      <p:cBhvr>
                                        <p:cTn id="60" dur="1" fill="hold">
                                          <p:stCondLst>
                                            <p:cond delay="0"/>
                                          </p:stCondLst>
                                        </p:cTn>
                                        <p:tgtEl>
                                          <p:spTgt spid="33799"/>
                                        </p:tgtEl>
                                        <p:attrNameLst>
                                          <p:attrName>style.visibility</p:attrName>
                                        </p:attrNameLst>
                                      </p:cBhvr>
                                      <p:to>
                                        <p:strVal val="visible"/>
                                      </p:to>
                                    </p:set>
                                    <p:animEffect transition="in" filter="dissolve">
                                      <p:cBhvr>
                                        <p:cTn id="61" dur="500"/>
                                        <p:tgtEl>
                                          <p:spTgt spid="33799"/>
                                        </p:tgtEl>
                                      </p:cBhvr>
                                    </p:animEffect>
                                  </p:childTnLst>
                                </p:cTn>
                              </p:par>
                            </p:childTnLst>
                          </p:cTn>
                        </p:par>
                        <p:par>
                          <p:cTn id="62" fill="hold">
                            <p:stCondLst>
                              <p:cond delay="6000"/>
                            </p:stCondLst>
                            <p:childTnLst>
                              <p:par>
                                <p:cTn id="63" presetID="9" presetClass="entr" presetSubtype="0" fill="hold" grpId="0" nodeType="afterEffect">
                                  <p:stCondLst>
                                    <p:cond delay="0"/>
                                  </p:stCondLst>
                                  <p:childTnLst>
                                    <p:set>
                                      <p:cBhvr>
                                        <p:cTn id="64" dur="1" fill="hold">
                                          <p:stCondLst>
                                            <p:cond delay="0"/>
                                          </p:stCondLst>
                                        </p:cTn>
                                        <p:tgtEl>
                                          <p:spTgt spid="33802"/>
                                        </p:tgtEl>
                                        <p:attrNameLst>
                                          <p:attrName>style.visibility</p:attrName>
                                        </p:attrNameLst>
                                      </p:cBhvr>
                                      <p:to>
                                        <p:strVal val="visible"/>
                                      </p:to>
                                    </p:set>
                                    <p:animEffect transition="in" filter="dissolve">
                                      <p:cBhvr>
                                        <p:cTn id="65" dur="500"/>
                                        <p:tgtEl>
                                          <p:spTgt spid="33802"/>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3809"/>
                                        </p:tgtEl>
                                        <p:attrNameLst>
                                          <p:attrName>style.visibility</p:attrName>
                                        </p:attrNameLst>
                                      </p:cBhvr>
                                      <p:to>
                                        <p:strVal val="visible"/>
                                      </p:to>
                                    </p:set>
                                    <p:animEffect transition="in" filter="dissolve">
                                      <p:cBhvr>
                                        <p:cTn id="70" dur="500"/>
                                        <p:tgtEl>
                                          <p:spTgt spid="33809"/>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33803"/>
                                        </p:tgtEl>
                                        <p:attrNameLst>
                                          <p:attrName>style.visibility</p:attrName>
                                        </p:attrNameLst>
                                      </p:cBhvr>
                                      <p:to>
                                        <p:strVal val="visible"/>
                                      </p:to>
                                    </p:set>
                                    <p:animEffect transition="in" filter="dissolve">
                                      <p:cBhvr>
                                        <p:cTn id="75" dur="500"/>
                                        <p:tgtEl>
                                          <p:spTgt spid="33803"/>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33812"/>
                                        </p:tgtEl>
                                        <p:attrNameLst>
                                          <p:attrName>style.visibility</p:attrName>
                                        </p:attrNameLst>
                                      </p:cBhvr>
                                      <p:to>
                                        <p:strVal val="visible"/>
                                      </p:to>
                                    </p:set>
                                    <p:animEffect transition="in" filter="dissolve">
                                      <p:cBhvr>
                                        <p:cTn id="80" dur="500"/>
                                        <p:tgtEl>
                                          <p:spTgt spid="33812"/>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33812">
                                            <p:txEl>
                                              <p:charRg st="0" end="5"/>
                                            </p:txEl>
                                          </p:spTgt>
                                        </p:tgtEl>
                                        <p:attrNameLst>
                                          <p:attrName>style.visibility</p:attrName>
                                        </p:attrNameLst>
                                      </p:cBhvr>
                                      <p:to>
                                        <p:strVal val="visible"/>
                                      </p:to>
                                    </p:set>
                                    <p:animEffect transition="in" filter="dissolve">
                                      <p:cBhvr>
                                        <p:cTn id="83" dur="500"/>
                                        <p:tgtEl>
                                          <p:spTgt spid="33812">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ldLvl="0" animBg="1"/>
      <p:bldP spid="33795" grpId="0" bldLvl="0" animBg="1"/>
      <p:bldP spid="33796" grpId="0" bldLvl="0" animBg="1"/>
      <p:bldP spid="33797" grpId="0" bldLvl="0" animBg="1"/>
      <p:bldP spid="33798" grpId="0" bldLvl="0" animBg="1"/>
      <p:bldP spid="33799" grpId="0" bldLvl="0" animBg="1"/>
      <p:bldP spid="33800" grpId="0" bldLvl="0" animBg="1"/>
      <p:bldP spid="33801" grpId="0" bldLvl="0" animBg="1"/>
      <p:bldP spid="33802" grpId="0" bldLvl="0" animBg="1"/>
      <p:bldP spid="33803" grpId="0" bldLvl="0" animBg="1"/>
      <p:bldP spid="33809" grpId="0" bldLvl="0" animBg="1"/>
      <p:bldP spid="33812" grpId="0" animBg="1"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图片 35841" descr="xian04"/>
          <p:cNvPicPr>
            <a:picLocks noChangeAspect="1"/>
          </p:cNvPicPr>
          <p:nvPr/>
        </p:nvPicPr>
        <p:blipFill>
          <a:blip r:embed="rId1"/>
          <a:stretch>
            <a:fillRect/>
          </a:stretch>
        </p:blipFill>
        <p:spPr>
          <a:xfrm>
            <a:off x="6019800" y="838200"/>
            <a:ext cx="2832100" cy="5105400"/>
          </a:xfrm>
          <a:prstGeom prst="rect">
            <a:avLst/>
          </a:prstGeom>
          <a:noFill/>
          <a:ln w="9525">
            <a:noFill/>
          </a:ln>
        </p:spPr>
      </p:pic>
      <p:sp>
        <p:nvSpPr>
          <p:cNvPr id="35843" name="文本框 35842"/>
          <p:cNvSpPr txBox="1"/>
          <p:nvPr/>
        </p:nvSpPr>
        <p:spPr>
          <a:xfrm>
            <a:off x="612775" y="404813"/>
            <a:ext cx="7054850" cy="701675"/>
          </a:xfrm>
          <a:prstGeom prst="rect">
            <a:avLst/>
          </a:prstGeom>
          <a:noFill/>
          <a:ln w="9525">
            <a:noFill/>
          </a:ln>
        </p:spPr>
        <p:txBody>
          <a:bodyPr>
            <a:spAutoFit/>
          </a:bodyPr>
          <a:p>
            <a:pPr eaLnBrk="0" hangingPunct="0">
              <a:spcBef>
                <a:spcPct val="50000"/>
              </a:spcBef>
            </a:pPr>
            <a:r>
              <a:rPr lang="zh-CN" altLang="en-US" sz="4000" b="1" u="none" dirty="0">
                <a:solidFill>
                  <a:srgbClr val="A50021"/>
                </a:solidFill>
                <a:effectLst>
                  <a:outerShdw blurRad="38100" dist="38100" dir="2700000">
                    <a:srgbClr val="C0C0C0"/>
                  </a:outerShdw>
                </a:effectLst>
                <a:latin typeface="隶书" pitchFamily="1" charset="-122"/>
                <a:ea typeface="隶书" pitchFamily="1" charset="-122"/>
              </a:rPr>
              <a:t>这次第，怎一个愁字了得！</a:t>
            </a:r>
            <a:endParaRPr lang="zh-CN" altLang="en-US" sz="4000" b="1" u="none" dirty="0">
              <a:solidFill>
                <a:srgbClr val="A50021"/>
              </a:solidFill>
              <a:effectLst>
                <a:outerShdw blurRad="38100" dist="38100" dir="2700000">
                  <a:srgbClr val="C0C0C0"/>
                </a:outerShdw>
              </a:effectLst>
              <a:latin typeface="隶书" pitchFamily="1" charset="-122"/>
              <a:ea typeface="隶书" pitchFamily="1" charset="-122"/>
            </a:endParaRPr>
          </a:p>
        </p:txBody>
      </p:sp>
      <p:sp>
        <p:nvSpPr>
          <p:cNvPr id="35844" name="文本框 35843"/>
          <p:cNvSpPr txBox="1"/>
          <p:nvPr/>
        </p:nvSpPr>
        <p:spPr>
          <a:xfrm>
            <a:off x="252413" y="1557338"/>
            <a:ext cx="6624637" cy="2528887"/>
          </a:xfrm>
          <a:prstGeom prst="rect">
            <a:avLst/>
          </a:prstGeom>
          <a:noFill/>
          <a:ln w="9525">
            <a:noFill/>
          </a:ln>
        </p:spPr>
        <p:txBody>
          <a:bodyPr>
            <a:spAutoFit/>
          </a:bodyPr>
          <a:p>
            <a:pPr algn="l">
              <a:spcBef>
                <a:spcPct val="50000"/>
              </a:spcBef>
            </a:pPr>
            <a:r>
              <a:rPr lang="zh-CN" altLang="en-US" sz="3200" b="1" u="none" dirty="0">
                <a:latin typeface="黑体" panose="02010609060101010101" charset="-122"/>
                <a:ea typeface="黑体" panose="02010609060101010101" charset="-122"/>
              </a:rPr>
              <a:t>这句话直抒胸臆。古人言愁，如江如海，总是极言其多，这里却极其省俭，只说一个“愁”字如何能说尽心思。这就更见出愁情之深，心情之复杂了！</a:t>
            </a:r>
            <a:endParaRPr lang="zh-CN" altLang="en-US" sz="3200" b="1" u="none" dirty="0">
              <a:latin typeface="Arial" panose="020B0604020202020204" pitchFamily="34" charset="0"/>
              <a:ea typeface="黑体" panose="02010609060101010101" charset="-122"/>
            </a:endParaRPr>
          </a:p>
        </p:txBody>
      </p:sp>
      <p:sp>
        <p:nvSpPr>
          <p:cNvPr id="35845" name="动作按钮: 前进或下一项 35844">
            <a:hlinkClick r:id="" action="ppaction://hlinkshowjump?jump=nextslide"/>
          </p:cNvPr>
          <p:cNvSpPr/>
          <p:nvPr/>
        </p:nvSpPr>
        <p:spPr>
          <a:xfrm>
            <a:off x="5076825" y="2924175"/>
            <a:ext cx="647700" cy="360363"/>
          </a:xfrm>
          <a:prstGeom prst="actionButtonForwardNext">
            <a:avLst/>
          </a:prstGeom>
          <a:solidFill>
            <a:schemeClr val="accent1"/>
          </a:solidFill>
          <a:ln w="9525">
            <a:noFill/>
          </a:ln>
        </p:spPr>
        <p:txBody>
          <a:bodyPr/>
          <a:p>
            <a:endParaRPr lang="zh-CN" altLang="en-US"/>
          </a:p>
        </p:txBody>
      </p:sp>
      <p:sp>
        <p:nvSpPr>
          <p:cNvPr id="35846" name="动作按钮: 前进或下一项 35845">
            <a:hlinkClick r:id="rId2" action="ppaction://hlinksldjump"/>
          </p:cNvPr>
          <p:cNvSpPr/>
          <p:nvPr/>
        </p:nvSpPr>
        <p:spPr>
          <a:xfrm>
            <a:off x="7885113" y="5949950"/>
            <a:ext cx="790575" cy="647700"/>
          </a:xfrm>
          <a:prstGeom prst="actionButtonForwardNext">
            <a:avLst/>
          </a:prstGeom>
          <a:solidFill>
            <a:schemeClr val="accent1"/>
          </a:solidFill>
          <a:ln w="9525">
            <a:noFill/>
          </a:ln>
        </p:spPr>
        <p:txBody>
          <a:bodyPr/>
          <a:p>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44">
                                            <p:txEl>
                                              <p:charRg st="0" end="67"/>
                                            </p:txEl>
                                          </p:spTgt>
                                        </p:tgtEl>
                                        <p:attrNameLst>
                                          <p:attrName>style.visibility</p:attrName>
                                        </p:attrNameLst>
                                      </p:cBhvr>
                                      <p:to>
                                        <p:strVal val="visible"/>
                                      </p:to>
                                    </p:set>
                                    <p:animEffect transition="in" filter="checkerboard(across)">
                                      <p:cBhvr>
                                        <p:cTn id="7" dur="500"/>
                                        <p:tgtEl>
                                          <p:spTgt spid="35844">
                                            <p:txEl>
                                              <p:charRg st="0" end="6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ldLvl="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图片 36865" descr="李清照-东篱把酒黄昏后"/>
          <p:cNvPicPr>
            <a:picLocks noChangeAspect="1"/>
          </p:cNvPicPr>
          <p:nvPr/>
        </p:nvPicPr>
        <p:blipFill>
          <a:blip r:embed="rId1"/>
          <a:stretch>
            <a:fillRect/>
          </a:stretch>
        </p:blipFill>
        <p:spPr>
          <a:xfrm>
            <a:off x="0" y="0"/>
            <a:ext cx="3429000" cy="6858000"/>
          </a:xfrm>
          <a:prstGeom prst="rect">
            <a:avLst/>
          </a:prstGeom>
          <a:noFill/>
          <a:ln w="9525">
            <a:noFill/>
          </a:ln>
        </p:spPr>
      </p:pic>
      <p:sp>
        <p:nvSpPr>
          <p:cNvPr id="36867" name="文本框 36866"/>
          <p:cNvSpPr txBox="1"/>
          <p:nvPr/>
        </p:nvSpPr>
        <p:spPr>
          <a:xfrm>
            <a:off x="5364163" y="908050"/>
            <a:ext cx="2520950" cy="641350"/>
          </a:xfrm>
          <a:prstGeom prst="rect">
            <a:avLst/>
          </a:prstGeom>
          <a:noFill/>
          <a:ln w="9525">
            <a:noFill/>
          </a:ln>
        </p:spPr>
        <p:txBody>
          <a:bodyPr>
            <a:spAutoFit/>
          </a:bodyPr>
          <a:p>
            <a:pPr>
              <a:spcBef>
                <a:spcPct val="50000"/>
              </a:spcBef>
            </a:pPr>
            <a:r>
              <a:rPr lang="zh-CN" altLang="en-US" sz="3600" b="1" u="none" dirty="0">
                <a:solidFill>
                  <a:srgbClr val="000066"/>
                </a:solidFill>
                <a:latin typeface="Arial" panose="020B0604020202020204" pitchFamily="34" charset="0"/>
                <a:ea typeface="黑体" panose="02010609060101010101" charset="-122"/>
              </a:rPr>
              <a:t>  独居之悲</a:t>
            </a:r>
            <a:endParaRPr lang="zh-CN" altLang="en-US" sz="3600" b="1" u="none" dirty="0">
              <a:solidFill>
                <a:srgbClr val="000066"/>
              </a:solidFill>
              <a:latin typeface="Arial" panose="020B0604020202020204" pitchFamily="34" charset="0"/>
              <a:ea typeface="黑体" panose="02010609060101010101" charset="-122"/>
            </a:endParaRPr>
          </a:p>
        </p:txBody>
      </p:sp>
      <p:sp>
        <p:nvSpPr>
          <p:cNvPr id="36868" name="文本框 36867"/>
          <p:cNvSpPr txBox="1"/>
          <p:nvPr/>
        </p:nvSpPr>
        <p:spPr>
          <a:xfrm>
            <a:off x="5292725" y="2060575"/>
            <a:ext cx="2592388" cy="1050925"/>
          </a:xfrm>
          <a:prstGeom prst="rect">
            <a:avLst/>
          </a:prstGeom>
          <a:noFill/>
          <a:ln w="9525">
            <a:noFill/>
          </a:ln>
        </p:spPr>
        <p:txBody>
          <a:bodyPr>
            <a:spAutoFit/>
          </a:bodyPr>
          <a:p>
            <a:r>
              <a:rPr lang="zh-CN" altLang="en-US" sz="3600" b="1" u="none" dirty="0">
                <a:solidFill>
                  <a:srgbClr val="000066"/>
                </a:solidFill>
                <a:latin typeface="Arial" panose="020B0604020202020204" pitchFamily="34" charset="0"/>
                <a:ea typeface="黑体" panose="02010609060101010101" charset="-122"/>
              </a:rPr>
              <a:t>  沦落之苦</a:t>
            </a:r>
            <a:endParaRPr lang="zh-CN" altLang="en-US" sz="3600" b="1" u="none" dirty="0">
              <a:solidFill>
                <a:srgbClr val="000066"/>
              </a:solidFill>
              <a:latin typeface="Arial" panose="020B0604020202020204" pitchFamily="34" charset="0"/>
              <a:ea typeface="黑体" panose="02010609060101010101" charset="-122"/>
            </a:endParaRPr>
          </a:p>
          <a:p>
            <a:pPr>
              <a:spcBef>
                <a:spcPct val="50000"/>
              </a:spcBef>
            </a:pPr>
            <a:endParaRPr lang="zh-CN" altLang="en-US" u="sng" dirty="0">
              <a:latin typeface="Arial" panose="020B0604020202020204" pitchFamily="34" charset="0"/>
            </a:endParaRPr>
          </a:p>
        </p:txBody>
      </p:sp>
      <p:sp>
        <p:nvSpPr>
          <p:cNvPr id="36869" name="文本框 36868"/>
          <p:cNvSpPr txBox="1"/>
          <p:nvPr/>
        </p:nvSpPr>
        <p:spPr>
          <a:xfrm>
            <a:off x="5292725" y="3357563"/>
            <a:ext cx="2808288" cy="639762"/>
          </a:xfrm>
          <a:prstGeom prst="rect">
            <a:avLst/>
          </a:prstGeom>
          <a:noFill/>
          <a:ln w="9525">
            <a:noFill/>
          </a:ln>
        </p:spPr>
        <p:txBody>
          <a:bodyPr>
            <a:spAutoFit/>
          </a:bodyPr>
          <a:p>
            <a:pPr>
              <a:spcBef>
                <a:spcPct val="50000"/>
              </a:spcBef>
            </a:pPr>
            <a:r>
              <a:rPr lang="zh-CN" altLang="en-US" sz="3600" b="1" u="none" dirty="0">
                <a:solidFill>
                  <a:srgbClr val="000066"/>
                </a:solidFill>
                <a:latin typeface="黑体" panose="02010609060101010101" charset="-122"/>
                <a:ea typeface="黑体" panose="02010609060101010101" charset="-122"/>
              </a:rPr>
              <a:t> 亡国之痛</a:t>
            </a:r>
            <a:endParaRPr lang="zh-CN" altLang="en-US" sz="3600" b="1" u="none" dirty="0">
              <a:solidFill>
                <a:srgbClr val="000066"/>
              </a:solidFill>
              <a:latin typeface="黑体" panose="02010609060101010101" charset="-122"/>
              <a:ea typeface="黑体" panose="02010609060101010101" charset="-122"/>
            </a:endParaRPr>
          </a:p>
        </p:txBody>
      </p:sp>
      <p:sp>
        <p:nvSpPr>
          <p:cNvPr id="36870" name="文本框 36869"/>
          <p:cNvSpPr txBox="1"/>
          <p:nvPr/>
        </p:nvSpPr>
        <p:spPr>
          <a:xfrm>
            <a:off x="3924300" y="2492375"/>
            <a:ext cx="863600" cy="1189038"/>
          </a:xfrm>
          <a:prstGeom prst="rect">
            <a:avLst/>
          </a:prstGeom>
          <a:noFill/>
          <a:ln w="9525">
            <a:noFill/>
          </a:ln>
        </p:spPr>
        <p:txBody>
          <a:bodyPr>
            <a:spAutoFit/>
          </a:bodyPr>
          <a:p>
            <a:pPr>
              <a:spcBef>
                <a:spcPct val="50000"/>
              </a:spcBef>
            </a:pPr>
            <a:r>
              <a:rPr lang="zh-CN" altLang="en-US" sz="7200" u="none">
                <a:solidFill>
                  <a:srgbClr val="FF0000"/>
                </a:solidFill>
                <a:latin typeface="Arial" panose="020B0604020202020204" pitchFamily="34" charset="0"/>
                <a:ea typeface="黑体" panose="02010609060101010101" charset="-122"/>
              </a:rPr>
              <a:t>愁</a:t>
            </a:r>
            <a:endParaRPr lang="zh-CN" altLang="en-US" sz="7200" u="none">
              <a:solidFill>
                <a:srgbClr val="FF0000"/>
              </a:solidFill>
              <a:latin typeface="Arial" panose="020B0604020202020204" pitchFamily="34" charset="0"/>
              <a:ea typeface="黑体" panose="02010609060101010101" charset="-122"/>
            </a:endParaRPr>
          </a:p>
        </p:txBody>
      </p:sp>
      <p:sp>
        <p:nvSpPr>
          <p:cNvPr id="36871" name="左大括号 36870"/>
          <p:cNvSpPr/>
          <p:nvPr/>
        </p:nvSpPr>
        <p:spPr>
          <a:xfrm>
            <a:off x="5003800" y="1196975"/>
            <a:ext cx="360363" cy="2592388"/>
          </a:xfrm>
          <a:prstGeom prst="leftBrace">
            <a:avLst>
              <a:gd name="adj1" fmla="val 59948"/>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36872" name="文本框 36871"/>
          <p:cNvSpPr txBox="1"/>
          <p:nvPr/>
        </p:nvSpPr>
        <p:spPr>
          <a:xfrm>
            <a:off x="7667625" y="908050"/>
            <a:ext cx="1258888" cy="701675"/>
          </a:xfrm>
          <a:prstGeom prst="rect">
            <a:avLst/>
          </a:prstGeom>
          <a:noFill/>
          <a:ln w="9525">
            <a:noFill/>
          </a:ln>
        </p:spPr>
        <p:txBody>
          <a:bodyPr>
            <a:spAutoFit/>
          </a:bodyPr>
          <a:p>
            <a:pPr>
              <a:spcBef>
                <a:spcPct val="50000"/>
              </a:spcBef>
            </a:pPr>
            <a:r>
              <a:rPr lang="zh-CN" altLang="en-US" sz="4000" b="1" u="none">
                <a:solidFill>
                  <a:srgbClr val="FF0000"/>
                </a:solidFill>
                <a:latin typeface="Arial" panose="020B0604020202020204" pitchFamily="34" charset="0"/>
              </a:rPr>
              <a:t>思夫</a:t>
            </a:r>
            <a:endParaRPr lang="zh-CN" altLang="en-US" sz="4000" b="1" u="none">
              <a:solidFill>
                <a:srgbClr val="FF0000"/>
              </a:solidFill>
              <a:latin typeface="Arial" panose="020B0604020202020204" pitchFamily="34" charset="0"/>
            </a:endParaRPr>
          </a:p>
        </p:txBody>
      </p:sp>
      <p:sp>
        <p:nvSpPr>
          <p:cNvPr id="36873" name="文本框 36872"/>
          <p:cNvSpPr txBox="1"/>
          <p:nvPr/>
        </p:nvSpPr>
        <p:spPr>
          <a:xfrm>
            <a:off x="7596188" y="2060575"/>
            <a:ext cx="1223962" cy="701675"/>
          </a:xfrm>
          <a:prstGeom prst="rect">
            <a:avLst/>
          </a:prstGeom>
          <a:noFill/>
          <a:ln w="9525">
            <a:noFill/>
          </a:ln>
        </p:spPr>
        <p:txBody>
          <a:bodyPr>
            <a:spAutoFit/>
          </a:bodyPr>
          <a:p>
            <a:pPr>
              <a:spcBef>
                <a:spcPct val="50000"/>
              </a:spcBef>
            </a:pPr>
            <a:r>
              <a:rPr lang="zh-CN" altLang="en-US" sz="4000" b="1" u="none">
                <a:solidFill>
                  <a:srgbClr val="FF0000"/>
                </a:solidFill>
                <a:latin typeface="Arial" panose="020B0604020202020204" pitchFamily="34" charset="0"/>
              </a:rPr>
              <a:t>思乡</a:t>
            </a:r>
            <a:endParaRPr lang="zh-CN" altLang="en-US" sz="4000" b="1" u="none">
              <a:solidFill>
                <a:srgbClr val="FF0000"/>
              </a:solidFill>
              <a:latin typeface="Arial" panose="020B0604020202020204" pitchFamily="34" charset="0"/>
            </a:endParaRPr>
          </a:p>
        </p:txBody>
      </p:sp>
      <p:sp>
        <p:nvSpPr>
          <p:cNvPr id="36874" name="文本框 36873"/>
          <p:cNvSpPr txBox="1"/>
          <p:nvPr/>
        </p:nvSpPr>
        <p:spPr>
          <a:xfrm>
            <a:off x="7596188" y="3357563"/>
            <a:ext cx="1296987" cy="701675"/>
          </a:xfrm>
          <a:prstGeom prst="rect">
            <a:avLst/>
          </a:prstGeom>
          <a:noFill/>
          <a:ln w="9525">
            <a:noFill/>
          </a:ln>
        </p:spPr>
        <p:txBody>
          <a:bodyPr>
            <a:spAutoFit/>
          </a:bodyPr>
          <a:p>
            <a:pPr>
              <a:spcBef>
                <a:spcPct val="50000"/>
              </a:spcBef>
            </a:pPr>
            <a:r>
              <a:rPr lang="zh-CN" altLang="en-US" sz="4000" b="1" u="none">
                <a:solidFill>
                  <a:srgbClr val="FF0000"/>
                </a:solidFill>
                <a:latin typeface="Arial" panose="020B0604020202020204" pitchFamily="34" charset="0"/>
              </a:rPr>
              <a:t>思国</a:t>
            </a:r>
            <a:endParaRPr lang="zh-CN" altLang="en-US" sz="4000" b="1" u="none">
              <a:solidFill>
                <a:srgbClr val="FF0000"/>
              </a:solidFill>
              <a:latin typeface="Arial" panose="020B0604020202020204" pitchFamily="34" charset="0"/>
            </a:endParaRPr>
          </a:p>
        </p:txBody>
      </p:sp>
      <p:sp>
        <p:nvSpPr>
          <p:cNvPr id="36875" name="云形标注 36874"/>
          <p:cNvSpPr/>
          <p:nvPr/>
        </p:nvSpPr>
        <p:spPr>
          <a:xfrm>
            <a:off x="2484438" y="0"/>
            <a:ext cx="3240087" cy="2420938"/>
          </a:xfrm>
          <a:prstGeom prst="cloudCallout">
            <a:avLst>
              <a:gd name="adj1" fmla="val 5954"/>
              <a:gd name="adj2" fmla="val 6588"/>
            </a:avLst>
          </a:prstGeom>
          <a:solidFill>
            <a:schemeClr val="accent1"/>
          </a:solidFill>
          <a:ln w="9525" cap="flat" cmpd="sng">
            <a:solidFill>
              <a:schemeClr val="tx1"/>
            </a:solidFill>
            <a:prstDash val="solid"/>
            <a:headEnd type="none" w="med" len="med"/>
            <a:tailEnd type="none" w="med" len="med"/>
          </a:ln>
        </p:spPr>
        <p:txBody>
          <a:bodyPr/>
          <a:p>
            <a:pPr algn="ctr"/>
            <a:r>
              <a:rPr lang="zh-CN" altLang="en-US" sz="3200" b="1" u="none" dirty="0">
                <a:solidFill>
                  <a:srgbClr val="FF0000"/>
                </a:solidFill>
                <a:latin typeface="Arial" panose="020B0604020202020204" pitchFamily="34" charset="0"/>
                <a:ea typeface="黑体" panose="02010609060101010101" charset="-122"/>
              </a:rPr>
              <a:t>这首词中，作者的愁有哪些？</a:t>
            </a:r>
            <a:endParaRPr lang="zh-CN" altLang="en-US" sz="3200" b="1" u="none" dirty="0">
              <a:solidFill>
                <a:srgbClr val="FF0000"/>
              </a:solidFill>
              <a:latin typeface="Arial" panose="020B0604020202020204" pitchFamily="34" charset="0"/>
              <a:ea typeface="黑体"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870">
                                            <p:txEl>
                                              <p:charRg st="0" end="2"/>
                                            </p:txEl>
                                          </p:spTgt>
                                        </p:tgtEl>
                                        <p:attrNameLst>
                                          <p:attrName>style.visibility</p:attrName>
                                        </p:attrNameLst>
                                      </p:cBhvr>
                                      <p:to>
                                        <p:strVal val="visible"/>
                                      </p:to>
                                    </p:set>
                                    <p:animEffect transition="in" filter="wipe(down)">
                                      <p:cBhvr>
                                        <p:cTn id="7" dur="500"/>
                                        <p:tgtEl>
                                          <p:spTgt spid="36870">
                                            <p:txEl>
                                              <p:charRg st="0"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875"/>
                                        </p:tgtEl>
                                        <p:attrNameLst>
                                          <p:attrName>style.visibility</p:attrName>
                                        </p:attrNameLst>
                                      </p:cBhvr>
                                      <p:to>
                                        <p:strVal val="visible"/>
                                      </p:to>
                                    </p:set>
                                    <p:anim calcmode="lin" valueType="num">
                                      <p:cBhvr additive="base">
                                        <p:cTn id="12" dur="500" fill="hold"/>
                                        <p:tgtEl>
                                          <p:spTgt spid="36875"/>
                                        </p:tgtEl>
                                        <p:attrNameLst>
                                          <p:attrName>ppt_x</p:attrName>
                                        </p:attrNameLst>
                                      </p:cBhvr>
                                      <p:tavLst>
                                        <p:tav tm="0">
                                          <p:val>
                                            <p:strVal val="#ppt_x"/>
                                          </p:val>
                                        </p:tav>
                                        <p:tav tm="100000">
                                          <p:val>
                                            <p:strVal val="#ppt_x"/>
                                          </p:val>
                                        </p:tav>
                                      </p:tavLst>
                                    </p:anim>
                                    <p:anim calcmode="lin" valueType="num">
                                      <p:cBhvr additive="base">
                                        <p:cTn id="13" dur="500" fill="hold"/>
                                        <p:tgtEl>
                                          <p:spTgt spid="3687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36871"/>
                                        </p:tgtEl>
                                        <p:attrNameLst>
                                          <p:attrName>style.visibility</p:attrName>
                                        </p:attrNameLst>
                                      </p:cBhvr>
                                      <p:to>
                                        <p:strVal val="visible"/>
                                      </p:to>
                                    </p:set>
                                    <p:animEffect transition="in" filter="wipe(down)">
                                      <p:cBhvr>
                                        <p:cTn id="17" dur="500"/>
                                        <p:tgtEl>
                                          <p:spTgt spid="368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867">
                                            <p:txEl>
                                              <p:charRg st="0" end="7"/>
                                            </p:txEl>
                                          </p:spTgt>
                                        </p:tgtEl>
                                        <p:attrNameLst>
                                          <p:attrName>style.visibility</p:attrName>
                                        </p:attrNameLst>
                                      </p:cBhvr>
                                      <p:to>
                                        <p:strVal val="visible"/>
                                      </p:to>
                                    </p:set>
                                    <p:animEffect transition="in" filter="wipe(down)">
                                      <p:cBhvr>
                                        <p:cTn id="22" dur="500"/>
                                        <p:tgtEl>
                                          <p:spTgt spid="36867">
                                            <p:txEl>
                                              <p:charRg st="0"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6872">
                                            <p:txEl>
                                              <p:charRg st="0" end="3"/>
                                            </p:txEl>
                                          </p:spTgt>
                                        </p:tgtEl>
                                        <p:attrNameLst>
                                          <p:attrName>style.visibility</p:attrName>
                                        </p:attrNameLst>
                                      </p:cBhvr>
                                      <p:to>
                                        <p:strVal val="visible"/>
                                      </p:to>
                                    </p:set>
                                    <p:anim calcmode="lin" valueType="num">
                                      <p:cBhvr additive="base">
                                        <p:cTn id="27" dur="500" fill="hold"/>
                                        <p:tgtEl>
                                          <p:spTgt spid="36872">
                                            <p:txEl>
                                              <p:charRg st="0"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6872">
                                            <p:txEl>
                                              <p:charRg st="0"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6868">
                                            <p:txEl>
                                              <p:charRg st="0" end="7"/>
                                            </p:txEl>
                                          </p:spTgt>
                                        </p:tgtEl>
                                        <p:attrNameLst>
                                          <p:attrName>style.visibility</p:attrName>
                                        </p:attrNameLst>
                                      </p:cBhvr>
                                      <p:to>
                                        <p:strVal val="visible"/>
                                      </p:to>
                                    </p:set>
                                    <p:animEffect transition="in" filter="wipe(down)">
                                      <p:cBhvr>
                                        <p:cTn id="33" dur="500"/>
                                        <p:tgtEl>
                                          <p:spTgt spid="36868">
                                            <p:txEl>
                                              <p:charRg st="0"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6873">
                                            <p:txEl>
                                              <p:charRg st="0" end="3"/>
                                            </p:txEl>
                                          </p:spTgt>
                                        </p:tgtEl>
                                        <p:attrNameLst>
                                          <p:attrName>style.visibility</p:attrName>
                                        </p:attrNameLst>
                                      </p:cBhvr>
                                      <p:to>
                                        <p:strVal val="visible"/>
                                      </p:to>
                                    </p:set>
                                    <p:anim calcmode="lin" valueType="num">
                                      <p:cBhvr additive="base">
                                        <p:cTn id="38" dur="500" fill="hold"/>
                                        <p:tgtEl>
                                          <p:spTgt spid="36873">
                                            <p:txEl>
                                              <p:charRg st="0"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6873">
                                            <p:txEl>
                                              <p:charRg st="0"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6869">
                                            <p:txEl>
                                              <p:charRg st="0" end="6"/>
                                            </p:txEl>
                                          </p:spTgt>
                                        </p:tgtEl>
                                        <p:attrNameLst>
                                          <p:attrName>style.visibility</p:attrName>
                                        </p:attrNameLst>
                                      </p:cBhvr>
                                      <p:to>
                                        <p:strVal val="visible"/>
                                      </p:to>
                                    </p:set>
                                    <p:animEffect transition="in" filter="wipe(down)">
                                      <p:cBhvr>
                                        <p:cTn id="44" dur="500"/>
                                        <p:tgtEl>
                                          <p:spTgt spid="36869">
                                            <p:txEl>
                                              <p:charRg st="0"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6874">
                                            <p:txEl>
                                              <p:charRg st="0" end="3"/>
                                            </p:txEl>
                                          </p:spTgt>
                                        </p:tgtEl>
                                        <p:attrNameLst>
                                          <p:attrName>style.visibility</p:attrName>
                                        </p:attrNameLst>
                                      </p:cBhvr>
                                      <p:to>
                                        <p:strVal val="visible"/>
                                      </p:to>
                                    </p:set>
                                    <p:anim calcmode="lin" valueType="num">
                                      <p:cBhvr additive="base">
                                        <p:cTn id="49" dur="500" fill="hold"/>
                                        <p:tgtEl>
                                          <p:spTgt spid="36874">
                                            <p:txEl>
                                              <p:charRg st="0"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6874">
                                            <p:txEl>
                                              <p:charRg st="0"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8914" name="文本框 38913"/>
          <p:cNvSpPr txBox="1"/>
          <p:nvPr/>
        </p:nvSpPr>
        <p:spPr>
          <a:xfrm>
            <a:off x="3132138" y="549275"/>
            <a:ext cx="5465762" cy="579438"/>
          </a:xfrm>
          <a:prstGeom prst="rect">
            <a:avLst/>
          </a:prstGeom>
          <a:noFill/>
          <a:ln w="9525">
            <a:noFill/>
          </a:ln>
        </p:spPr>
        <p:txBody>
          <a:bodyPr wrap="none" anchor="t">
            <a:spAutoFit/>
          </a:bodyPr>
          <a:p>
            <a:pPr algn="l"/>
            <a:r>
              <a:rPr lang="zh-CN" altLang="en-US" sz="3200" b="1">
                <a:solidFill>
                  <a:schemeClr val="tx1"/>
                </a:solidFill>
                <a:latin typeface="迷你简黛玉" charset="-122"/>
                <a:ea typeface="迷你简黛玉" charset="-122"/>
              </a:rPr>
              <a:t>中期：</a:t>
            </a:r>
            <a:r>
              <a:rPr lang="en-US" altLang="zh-CN" sz="3200" b="1">
                <a:solidFill>
                  <a:schemeClr val="tx1"/>
                </a:solidFill>
                <a:latin typeface="迷你简黛玉" charset="-122"/>
                <a:ea typeface="迷你简黛玉" charset="-122"/>
              </a:rPr>
              <a:t>4.</a:t>
            </a:r>
            <a:r>
              <a:rPr lang="zh-CN" altLang="en-US" sz="3200" b="1">
                <a:solidFill>
                  <a:schemeClr val="tx1"/>
                </a:solidFill>
                <a:latin typeface="迷你简黛玉" charset="-122"/>
                <a:ea typeface="迷你简黛玉" charset="-122"/>
              </a:rPr>
              <a:t>风云巨变，汴京失陷</a:t>
            </a:r>
            <a:endParaRPr lang="zh-CN" altLang="en-US" sz="3200" b="1">
              <a:solidFill>
                <a:schemeClr val="tx1"/>
              </a:solidFill>
              <a:latin typeface="迷你简黛玉" charset="-122"/>
              <a:ea typeface="迷你简黛玉" charset="-122"/>
            </a:endParaRPr>
          </a:p>
        </p:txBody>
      </p:sp>
      <p:sp>
        <p:nvSpPr>
          <p:cNvPr id="38916" name="文本框 38915"/>
          <p:cNvSpPr txBox="1"/>
          <p:nvPr/>
        </p:nvSpPr>
        <p:spPr>
          <a:xfrm>
            <a:off x="2034540" y="1489710"/>
            <a:ext cx="6809740" cy="5107940"/>
          </a:xfrm>
          <a:prstGeom prst="rect">
            <a:avLst/>
          </a:prstGeom>
          <a:noFill/>
          <a:ln w="9525">
            <a:noFill/>
          </a:ln>
        </p:spPr>
        <p:txBody>
          <a:bodyPr wrap="square">
            <a:spAutoFit/>
          </a:bodyPr>
          <a:p>
            <a:pPr algn="l"/>
            <a:r>
              <a:rPr lang="en-US" altLang="zh-CN" sz="3200">
                <a:solidFill>
                  <a:schemeClr val="tx1"/>
                </a:solidFill>
                <a:latin typeface="楷体" panose="02010609060101010101" charset="-122"/>
                <a:ea typeface="楷体" panose="02010609060101010101" charset="-122"/>
                <a:cs typeface="楷体" panose="02010609060101010101" charset="-122"/>
              </a:rPr>
              <a:t>    </a:t>
            </a:r>
            <a:r>
              <a:rPr lang="zh-CN" altLang="en-US" sz="3200">
                <a:solidFill>
                  <a:schemeClr val="tx1"/>
                </a:solidFill>
                <a:latin typeface="楷体" panose="02010609060101010101" charset="-122"/>
                <a:ea typeface="楷体" panose="02010609060101010101" charset="-122"/>
                <a:cs typeface="楷体" panose="02010609060101010101" charset="-122"/>
              </a:rPr>
              <a:t>赵明诚“缱城宵遁”被罢官</a:t>
            </a:r>
            <a:endParaRPr lang="zh-CN" altLang="en-US" sz="3200">
              <a:solidFill>
                <a:schemeClr val="tx1"/>
              </a:solidFill>
              <a:latin typeface="楷体" panose="02010609060101010101" charset="-122"/>
              <a:ea typeface="楷体" panose="02010609060101010101" charset="-122"/>
              <a:cs typeface="楷体" panose="02010609060101010101" charset="-122"/>
            </a:endParaRPr>
          </a:p>
          <a:p>
            <a:pPr algn="l"/>
            <a:r>
              <a:rPr lang="zh-CN" altLang="en-US" sz="3200">
                <a:solidFill>
                  <a:schemeClr val="tx1"/>
                </a:solidFill>
                <a:latin typeface="楷体" panose="02010609060101010101" charset="-122"/>
                <a:ea typeface="楷体" panose="02010609060101010101" charset="-122"/>
                <a:cs typeface="楷体" panose="02010609060101010101" charset="-122"/>
              </a:rPr>
              <a:t>建炎三年也就是李清照中期的最后一年，身为建康知府的赵明诚居然深夜逃跑。看来是六朝金粉的靡丽繁华之景，使得他堕落了变成了更甚于“武陵人”和“天台冶游”者。变成了对公务是一个失职胆小的逃兵，对妻子是一个朝三暮四的人。</a:t>
            </a:r>
            <a:endParaRPr lang="zh-CN" altLang="en-US" sz="2800">
              <a:solidFill>
                <a:schemeClr val="tx1"/>
              </a:solidFill>
              <a:latin typeface="迷你简黛玉" charset="-122"/>
              <a:ea typeface="迷你简黛玉" charset="-122"/>
            </a:endParaRPr>
          </a:p>
          <a:p>
            <a:pPr algn="l"/>
            <a:endParaRPr lang="zh-CN" altLang="en-US" sz="2800">
              <a:solidFill>
                <a:schemeClr val="tx1"/>
              </a:solidFill>
              <a:latin typeface="华文楷体" pitchFamily="2" charset="-122"/>
              <a:ea typeface="华文楷体" pitchFamily="2" charset="-122"/>
            </a:endParaRPr>
          </a:p>
          <a:p>
            <a:pPr algn="l">
              <a:spcBef>
                <a:spcPct val="50000"/>
              </a:spcBef>
            </a:pPr>
            <a:endParaRPr lang="zh-CN" altLang="en-US" sz="2800">
              <a:solidFill>
                <a:schemeClr val="tx1"/>
              </a:solidFill>
              <a:latin typeface="华文楷体" pitchFamily="2" charset="-122"/>
              <a:ea typeface="华文楷体" pitchFamily="2"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9938" name="标题 39937"/>
          <p:cNvSpPr>
            <a:spLocks noGrp="1"/>
          </p:cNvSpPr>
          <p:nvPr>
            <p:ph type="title"/>
          </p:nvPr>
        </p:nvSpPr>
        <p:spPr>
          <a:xfrm>
            <a:off x="-395287" y="916305"/>
            <a:ext cx="8228012" cy="1143000"/>
          </a:xfrm>
        </p:spPr>
        <p:txBody>
          <a:bodyPr anchor="ctr"/>
          <a:p>
            <a:r>
              <a:rPr lang="zh-CN" altLang="en-US" sz="6000" b="1">
                <a:solidFill>
                  <a:schemeClr val="bg2"/>
                </a:solidFill>
                <a:latin typeface="楷体" panose="02010609060101010101" charset="-122"/>
                <a:ea typeface="楷体" panose="02010609060101010101" charset="-122"/>
              </a:rPr>
              <a:t>后期</a:t>
            </a:r>
            <a:endParaRPr lang="zh-CN" altLang="en-US" sz="6000" b="1">
              <a:solidFill>
                <a:schemeClr val="bg2"/>
              </a:solidFill>
              <a:latin typeface="楷体" panose="02010609060101010101" charset="-122"/>
              <a:ea typeface="楷体" panose="02010609060101010101" charset="-122"/>
            </a:endParaRPr>
          </a:p>
        </p:txBody>
      </p:sp>
      <p:sp>
        <p:nvSpPr>
          <p:cNvPr id="40962" name="矩形 40961"/>
          <p:cNvSpPr/>
          <p:nvPr/>
        </p:nvSpPr>
        <p:spPr>
          <a:xfrm>
            <a:off x="1761173" y="2637473"/>
            <a:ext cx="3960812" cy="1873250"/>
          </a:xfrm>
          <a:prstGeom prst="rect">
            <a:avLst/>
          </a:prstGeom>
          <a:solidFill>
            <a:schemeClr val="bg1">
              <a:alpha val="40999"/>
            </a:schemeClr>
          </a:solidFill>
          <a:ln w="9525">
            <a:noFill/>
          </a:ln>
        </p:spPr>
        <p:txBody>
          <a:bodyPr vert="horz" wrap="none" anchor="ctr"/>
          <a:p>
            <a:r>
              <a:rPr lang="zh-CN" altLang="en-US" sz="2800" dirty="0">
                <a:solidFill>
                  <a:schemeClr val="tx1"/>
                </a:solidFill>
                <a:latin typeface="Arial" panose="020B0604020202020204" pitchFamily="34" charset="0"/>
                <a:ea typeface="迷你简黛玉" charset="-122"/>
              </a:rPr>
              <a:t>庭院深深深几许</a:t>
            </a:r>
            <a:endParaRPr lang="zh-CN" altLang="en-US" sz="2800" dirty="0">
              <a:latin typeface="Arial" panose="020B0604020202020204" pitchFamily="34" charset="0"/>
              <a:ea typeface="迷你简黛玉" charset="-122"/>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1986" name="文本框 41985"/>
          <p:cNvSpPr txBox="1"/>
          <p:nvPr/>
        </p:nvSpPr>
        <p:spPr>
          <a:xfrm>
            <a:off x="1692275" y="549275"/>
            <a:ext cx="5976938" cy="1076325"/>
          </a:xfrm>
          <a:prstGeom prst="rect">
            <a:avLst/>
          </a:prstGeom>
          <a:noFill/>
          <a:ln w="9525">
            <a:noFill/>
          </a:ln>
        </p:spPr>
        <p:txBody>
          <a:bodyPr>
            <a:spAutoFit/>
          </a:bodyPr>
          <a:p>
            <a:pPr algn="l"/>
            <a:r>
              <a:rPr lang="zh-CN" altLang="en-US" sz="3200">
                <a:solidFill>
                  <a:schemeClr val="tx1"/>
                </a:solidFill>
                <a:latin typeface="迷你简黛玉" charset="-122"/>
                <a:ea typeface="迷你简黛玉" charset="-122"/>
              </a:rPr>
              <a:t>后期：</a:t>
            </a:r>
            <a:r>
              <a:rPr lang="en-US" altLang="zh-CN" sz="3200">
                <a:solidFill>
                  <a:schemeClr val="tx1"/>
                </a:solidFill>
                <a:latin typeface="迷你简黛玉" charset="-122"/>
                <a:ea typeface="迷你简黛玉" charset="-122"/>
              </a:rPr>
              <a:t>1.</a:t>
            </a:r>
            <a:r>
              <a:rPr lang="zh-CN" altLang="en-US" sz="3200">
                <a:solidFill>
                  <a:schemeClr val="tx1"/>
                </a:solidFill>
                <a:latin typeface="迷你简黛玉" charset="-122"/>
                <a:ea typeface="迷你简黛玉" charset="-122"/>
              </a:rPr>
              <a:t>赵明诚感疾身亡，</a:t>
            </a:r>
            <a:endParaRPr lang="zh-CN" altLang="en-US" sz="3200">
              <a:solidFill>
                <a:schemeClr val="tx1"/>
              </a:solidFill>
              <a:latin typeface="迷你简黛玉" charset="-122"/>
              <a:ea typeface="迷你简黛玉" charset="-122"/>
            </a:endParaRPr>
          </a:p>
          <a:p>
            <a:pPr algn="l"/>
            <a:r>
              <a:rPr lang="zh-CN" altLang="en-US" sz="3200">
                <a:solidFill>
                  <a:schemeClr val="tx1"/>
                </a:solidFill>
                <a:latin typeface="迷你简黛玉" charset="-122"/>
                <a:ea typeface="迷你简黛玉" charset="-122"/>
              </a:rPr>
              <a:t>      李清照独当薏苡谤</a:t>
            </a:r>
            <a:endParaRPr lang="zh-CN" altLang="en-US" sz="3200">
              <a:solidFill>
                <a:schemeClr val="tx1"/>
              </a:solidFill>
              <a:latin typeface="迷你简黛玉" charset="-122"/>
              <a:ea typeface="迷你简黛玉" charset="-122"/>
            </a:endParaRPr>
          </a:p>
        </p:txBody>
      </p:sp>
      <p:sp>
        <p:nvSpPr>
          <p:cNvPr id="41987" name="文本框 41986"/>
          <p:cNvSpPr txBox="1"/>
          <p:nvPr/>
        </p:nvSpPr>
        <p:spPr>
          <a:xfrm>
            <a:off x="1042988" y="2349500"/>
            <a:ext cx="6121400" cy="2651125"/>
          </a:xfrm>
          <a:prstGeom prst="rect">
            <a:avLst/>
          </a:prstGeom>
          <a:noFill/>
          <a:ln w="9525">
            <a:noFill/>
          </a:ln>
        </p:spPr>
        <p:txBody>
          <a:bodyPr>
            <a:spAutoFit/>
          </a:bodyPr>
          <a:p>
            <a:pPr algn="l"/>
            <a:r>
              <a:rPr lang="zh-CN" altLang="en-US" sz="2400">
                <a:solidFill>
                  <a:schemeClr val="tx1"/>
                </a:solidFill>
                <a:latin typeface="Arial" panose="020B0604020202020204" pitchFamily="34" charset="0"/>
                <a:ea typeface="迷你简黛玉" charset="-122"/>
              </a:rPr>
              <a:t>（一）遵夫嘱宁死护文物</a:t>
            </a:r>
            <a:endParaRPr lang="zh-CN" altLang="en-US" sz="2400">
              <a:solidFill>
                <a:schemeClr val="tx1"/>
              </a:solidFill>
              <a:latin typeface="Arial" panose="020B0604020202020204" pitchFamily="34" charset="0"/>
              <a:ea typeface="迷你简黛玉" charset="-122"/>
            </a:endParaRPr>
          </a:p>
          <a:p>
            <a:pPr algn="l"/>
            <a:endParaRPr lang="zh-CN" altLang="en-US" sz="2400">
              <a:solidFill>
                <a:schemeClr val="tx1"/>
              </a:solidFill>
              <a:latin typeface="Arial" panose="020B0604020202020204" pitchFamily="34" charset="0"/>
              <a:ea typeface="迷你简黛玉" charset="-122"/>
            </a:endParaRPr>
          </a:p>
          <a:p>
            <a:pPr algn="l"/>
            <a:r>
              <a:rPr lang="zh-CN" altLang="en-US" sz="2400">
                <a:solidFill>
                  <a:schemeClr val="tx1"/>
                </a:solidFill>
                <a:latin typeface="Arial" panose="020B0604020202020204" pitchFamily="34" charset="0"/>
                <a:ea typeface="迷你简黛玉" charset="-122"/>
              </a:rPr>
              <a:t>（二）日夜兼程探夫病</a:t>
            </a:r>
            <a:endParaRPr lang="zh-CN" altLang="en-US" sz="2400">
              <a:solidFill>
                <a:schemeClr val="tx1"/>
              </a:solidFill>
              <a:latin typeface="Arial" panose="020B0604020202020204" pitchFamily="34" charset="0"/>
              <a:ea typeface="迷你简黛玉" charset="-122"/>
            </a:endParaRPr>
          </a:p>
          <a:p>
            <a:pPr algn="l"/>
            <a:endParaRPr lang="zh-CN" altLang="en-US" sz="2400">
              <a:solidFill>
                <a:schemeClr val="tx1"/>
              </a:solidFill>
              <a:latin typeface="Arial" panose="020B0604020202020204" pitchFamily="34" charset="0"/>
              <a:ea typeface="迷你简黛玉" charset="-122"/>
            </a:endParaRPr>
          </a:p>
          <a:p>
            <a:pPr algn="l"/>
            <a:r>
              <a:rPr lang="zh-CN" altLang="en-US" sz="2400">
                <a:solidFill>
                  <a:schemeClr val="tx1"/>
                </a:solidFill>
                <a:latin typeface="Arial" panose="020B0604020202020204" pitchFamily="34" charset="0"/>
                <a:ea typeface="迷你简黛玉" charset="-122"/>
              </a:rPr>
              <a:t>（三）玉壶颁金</a:t>
            </a:r>
            <a:endParaRPr lang="zh-CN" altLang="en-US" sz="2400">
              <a:solidFill>
                <a:schemeClr val="tx1"/>
              </a:solidFill>
              <a:latin typeface="Arial" panose="020B0604020202020204" pitchFamily="34" charset="0"/>
              <a:ea typeface="迷你简黛玉" charset="-122"/>
            </a:endParaRPr>
          </a:p>
          <a:p>
            <a:pPr algn="l"/>
            <a:endParaRPr lang="zh-CN" altLang="en-US" sz="2400">
              <a:solidFill>
                <a:schemeClr val="tx1"/>
              </a:solidFill>
              <a:latin typeface="Arial" panose="020B0604020202020204" pitchFamily="34" charset="0"/>
              <a:ea typeface="迷你简黛玉" charset="-122"/>
            </a:endParaRPr>
          </a:p>
          <a:p>
            <a:pPr algn="l"/>
            <a:r>
              <a:rPr lang="zh-CN" altLang="en-US" sz="2400">
                <a:solidFill>
                  <a:schemeClr val="tx1"/>
                </a:solidFill>
                <a:latin typeface="Arial" panose="020B0604020202020204" pitchFamily="34" charset="0"/>
                <a:ea typeface="迷你简黛玉" charset="-122"/>
              </a:rPr>
              <a:t>（四）赵明诚卒建康，李清照大病一场</a:t>
            </a:r>
            <a:endParaRPr lang="zh-CN" altLang="en-US" sz="2400">
              <a:solidFill>
                <a:schemeClr val="tx1"/>
              </a:solidFill>
              <a:latin typeface="Arial" panose="020B0604020202020204" pitchFamily="34" charset="0"/>
              <a:ea typeface="迷你简黛玉" charset="-122"/>
            </a:endParaRP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3010" name="文本框 43009"/>
          <p:cNvSpPr txBox="1"/>
          <p:nvPr/>
        </p:nvSpPr>
        <p:spPr>
          <a:xfrm>
            <a:off x="971550" y="2276475"/>
            <a:ext cx="6278563" cy="1920875"/>
          </a:xfrm>
          <a:prstGeom prst="rect">
            <a:avLst/>
          </a:prstGeom>
          <a:noFill/>
          <a:ln w="9525">
            <a:noFill/>
          </a:ln>
        </p:spPr>
        <p:txBody>
          <a:bodyPr wrap="none" anchor="t">
            <a:spAutoFit/>
          </a:bodyPr>
          <a:p>
            <a:pPr algn="l"/>
            <a:r>
              <a:rPr lang="zh-CN" altLang="en-US" sz="2400">
                <a:solidFill>
                  <a:schemeClr val="tx1"/>
                </a:solidFill>
                <a:latin typeface="迷你简黛玉" charset="-122"/>
                <a:ea typeface="迷你简黛玉" charset="-122"/>
              </a:rPr>
              <a:t>（一）后夫名曰张汝舟，“妄增举数”自取咎</a:t>
            </a:r>
            <a:endParaRPr lang="zh-CN" altLang="en-US" sz="2400">
              <a:solidFill>
                <a:schemeClr val="tx1"/>
              </a:solidFill>
              <a:latin typeface="迷你简黛玉" charset="-122"/>
              <a:ea typeface="迷你简黛玉" charset="-122"/>
            </a:endParaRPr>
          </a:p>
          <a:p>
            <a:pPr algn="l"/>
            <a:endParaRPr lang="zh-CN" altLang="en-US" sz="2400">
              <a:solidFill>
                <a:schemeClr val="tx1"/>
              </a:solidFill>
              <a:latin typeface="迷你简黛玉" charset="-122"/>
              <a:ea typeface="迷你简黛玉" charset="-122"/>
            </a:endParaRPr>
          </a:p>
          <a:p>
            <a:pPr algn="l"/>
            <a:r>
              <a:rPr lang="zh-CN" altLang="en-US" sz="2400">
                <a:solidFill>
                  <a:schemeClr val="tx1"/>
                </a:solidFill>
                <a:latin typeface="迷你简黛玉" charset="-122"/>
                <a:ea typeface="迷你简黛玉" charset="-122"/>
              </a:rPr>
              <a:t>（二）身系大狱何所惧，不与“下”同污</a:t>
            </a:r>
            <a:endParaRPr lang="zh-CN" altLang="en-US" sz="2400">
              <a:solidFill>
                <a:schemeClr val="tx1"/>
              </a:solidFill>
              <a:latin typeface="迷你简黛玉" charset="-122"/>
              <a:ea typeface="迷你简黛玉" charset="-122"/>
            </a:endParaRPr>
          </a:p>
          <a:p>
            <a:pPr algn="l"/>
            <a:endParaRPr lang="zh-CN" altLang="en-US" sz="2400">
              <a:solidFill>
                <a:schemeClr val="tx1"/>
              </a:solidFill>
              <a:latin typeface="迷你简黛玉" charset="-122"/>
              <a:ea typeface="迷你简黛玉" charset="-122"/>
            </a:endParaRPr>
          </a:p>
          <a:p>
            <a:pPr algn="l"/>
            <a:r>
              <a:rPr lang="zh-CN" altLang="en-US" sz="2400">
                <a:solidFill>
                  <a:schemeClr val="tx1"/>
                </a:solidFill>
                <a:latin typeface="迷你简黛玉" charset="-122"/>
                <a:ea typeface="迷你简黛玉" charset="-122"/>
              </a:rPr>
              <a:t>（三）何处青山埋才人，瓣香一柱敬献藕花神</a:t>
            </a:r>
            <a:endParaRPr lang="zh-CN" altLang="en-US" sz="2400">
              <a:solidFill>
                <a:schemeClr val="tx1"/>
              </a:solidFill>
              <a:latin typeface="迷你简黛玉" charset="-122"/>
              <a:ea typeface="迷你简黛玉" charset="-122"/>
            </a:endParaRPr>
          </a:p>
        </p:txBody>
      </p:sp>
      <p:sp>
        <p:nvSpPr>
          <p:cNvPr id="43011" name="文本框 43010"/>
          <p:cNvSpPr txBox="1"/>
          <p:nvPr/>
        </p:nvSpPr>
        <p:spPr>
          <a:xfrm>
            <a:off x="1908175" y="692150"/>
            <a:ext cx="5976938" cy="1311275"/>
          </a:xfrm>
          <a:prstGeom prst="rect">
            <a:avLst/>
          </a:prstGeom>
          <a:noFill/>
          <a:ln w="9525">
            <a:noFill/>
          </a:ln>
        </p:spPr>
        <p:txBody>
          <a:bodyPr>
            <a:spAutoFit/>
          </a:bodyPr>
          <a:p>
            <a:pPr algn="l"/>
            <a:r>
              <a:rPr lang="en-US" altLang="zh-CN" sz="3200">
                <a:solidFill>
                  <a:schemeClr val="tx1"/>
                </a:solidFill>
                <a:latin typeface="迷你简黛玉" charset="-122"/>
                <a:ea typeface="迷你简黛玉" charset="-122"/>
              </a:rPr>
              <a:t>2.</a:t>
            </a:r>
            <a:r>
              <a:rPr lang="zh-CN" altLang="en-US" sz="3200">
                <a:solidFill>
                  <a:schemeClr val="tx1"/>
                </a:solidFill>
                <a:latin typeface="迷你简黛玉" charset="-122"/>
                <a:ea typeface="迷你简黛玉" charset="-122"/>
              </a:rPr>
              <a:t>病中再嫁，所遇匪人</a:t>
            </a:r>
            <a:endParaRPr lang="zh-CN" altLang="en-US" sz="3200">
              <a:solidFill>
                <a:schemeClr val="tx1"/>
              </a:solidFill>
              <a:latin typeface="迷你简黛玉" charset="-122"/>
              <a:ea typeface="迷你简黛玉" charset="-122"/>
            </a:endParaRPr>
          </a:p>
          <a:p>
            <a:pPr algn="l">
              <a:spcBef>
                <a:spcPct val="50000"/>
              </a:spcBef>
            </a:pPr>
            <a:endParaRPr lang="zh-CN" altLang="en-US" sz="3200">
              <a:solidFill>
                <a:schemeClr val="tx1"/>
              </a:solidFill>
              <a:latin typeface="华文楷体" pitchFamily="2" charset="-122"/>
              <a:ea typeface="华文楷体" pitchFamily="2" charset="-122"/>
            </a:endParaRP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3010" name="文本框 43009"/>
          <p:cNvSpPr txBox="1"/>
          <p:nvPr/>
        </p:nvSpPr>
        <p:spPr>
          <a:xfrm>
            <a:off x="215900" y="1845945"/>
            <a:ext cx="8942070" cy="3415030"/>
          </a:xfrm>
          <a:prstGeom prst="rect">
            <a:avLst/>
          </a:prstGeom>
          <a:noFill/>
          <a:ln w="9525">
            <a:noFill/>
          </a:ln>
        </p:spPr>
        <p:txBody>
          <a:bodyPr wrap="square" anchor="t">
            <a:spAutoFit/>
          </a:bodyPr>
          <a:p>
            <a:pPr algn="l"/>
            <a:r>
              <a:rPr lang="zh-CN" altLang="en-US" sz="2400">
                <a:solidFill>
                  <a:schemeClr val="tx1"/>
                </a:solidFill>
                <a:latin typeface="迷你简黛玉" charset="-122"/>
                <a:ea typeface="迷你简黛玉" charset="-122"/>
              </a:rPr>
              <a:t>1129年： 赵明诚孤身赴任，身染重病，八月十八日去世，终年49岁，李清照时年46岁。</a:t>
            </a:r>
            <a:endParaRPr lang="zh-CN" altLang="en-US" sz="2400">
              <a:solidFill>
                <a:schemeClr val="tx1"/>
              </a:solidFill>
              <a:latin typeface="迷你简黛玉" charset="-122"/>
              <a:ea typeface="迷你简黛玉" charset="-122"/>
            </a:endParaRPr>
          </a:p>
          <a:p>
            <a:pPr algn="l"/>
            <a:r>
              <a:rPr lang="zh-CN" altLang="en-US" sz="2400">
                <a:solidFill>
                  <a:schemeClr val="tx1"/>
                </a:solidFill>
                <a:latin typeface="迷你简黛玉" charset="-122"/>
                <a:ea typeface="迷你简黛玉" charset="-122"/>
              </a:rPr>
              <a:t>1130年： 李清照为赵明诚解不白之冤，在越州、台州、黄岩、温州之间漂泊。</a:t>
            </a:r>
            <a:endParaRPr lang="zh-CN" altLang="en-US" sz="2400">
              <a:solidFill>
                <a:schemeClr val="tx1"/>
              </a:solidFill>
              <a:latin typeface="迷你简黛玉" charset="-122"/>
              <a:ea typeface="迷你简黛玉" charset="-122"/>
            </a:endParaRPr>
          </a:p>
          <a:p>
            <a:pPr algn="l"/>
            <a:r>
              <a:rPr lang="zh-CN" altLang="en-US" sz="2400">
                <a:solidFill>
                  <a:schemeClr val="tx1"/>
                </a:solidFill>
                <a:latin typeface="迷你简黛玉" charset="-122"/>
                <a:ea typeface="迷你简黛玉" charset="-122"/>
              </a:rPr>
              <a:t>1131年： 卜居浙江会稽，又逢盗贼，重病缠身，几欲丧命。</a:t>
            </a:r>
            <a:endParaRPr lang="zh-CN" altLang="en-US" sz="2400">
              <a:solidFill>
                <a:schemeClr val="tx1"/>
              </a:solidFill>
              <a:latin typeface="迷你简黛玉" charset="-122"/>
              <a:ea typeface="迷你简黛玉" charset="-122"/>
            </a:endParaRPr>
          </a:p>
          <a:p>
            <a:pPr algn="l"/>
            <a:r>
              <a:rPr lang="zh-CN" altLang="en-US" sz="2400">
                <a:solidFill>
                  <a:schemeClr val="tx1"/>
                </a:solidFill>
                <a:latin typeface="迷你简黛玉" charset="-122"/>
                <a:ea typeface="迷你简黛玉" charset="-122"/>
              </a:rPr>
              <a:t>1132年夏： 再嫁张汝舟，可惜遇人不淑，9月提出诉讼，与张</a:t>
            </a:r>
            <a:endParaRPr lang="zh-CN" altLang="en-US" sz="2400">
              <a:solidFill>
                <a:schemeClr val="tx1"/>
              </a:solidFill>
              <a:latin typeface="迷你简黛玉" charset="-122"/>
              <a:ea typeface="迷你简黛玉" charset="-122"/>
            </a:endParaRPr>
          </a:p>
          <a:p>
            <a:pPr algn="l"/>
            <a:r>
              <a:rPr lang="zh-CN" altLang="en-US" sz="2400">
                <a:solidFill>
                  <a:schemeClr val="tx1"/>
                </a:solidFill>
                <a:latin typeface="迷你简黛玉" charset="-122"/>
                <a:ea typeface="迷你简黛玉" charset="-122"/>
              </a:rPr>
              <a:t>汝舟离婚。被判刑两年。</a:t>
            </a:r>
            <a:endParaRPr lang="zh-CN" altLang="en-US" sz="2400">
              <a:solidFill>
                <a:schemeClr val="tx1"/>
              </a:solidFill>
              <a:latin typeface="迷你简黛玉" charset="-122"/>
              <a:ea typeface="迷你简黛玉" charset="-122"/>
            </a:endParaRPr>
          </a:p>
          <a:p>
            <a:pPr algn="l"/>
            <a:r>
              <a:rPr lang="zh-CN" altLang="en-US" sz="2400">
                <a:solidFill>
                  <a:schemeClr val="tx1"/>
                </a:solidFill>
                <a:latin typeface="迷你简黛玉" charset="-122"/>
                <a:ea typeface="迷你简黛玉" charset="-122"/>
              </a:rPr>
              <a:t>1134年： 整理完成赵明诚遗著《金石录》。</a:t>
            </a:r>
            <a:endParaRPr lang="zh-CN" altLang="en-US" sz="2400">
              <a:solidFill>
                <a:schemeClr val="tx1"/>
              </a:solidFill>
              <a:latin typeface="迷你简黛玉" charset="-122"/>
              <a:ea typeface="迷你简黛玉" charset="-122"/>
            </a:endParaRPr>
          </a:p>
          <a:p>
            <a:pPr algn="l"/>
            <a:r>
              <a:rPr lang="zh-CN" altLang="en-US" sz="2400">
                <a:solidFill>
                  <a:schemeClr val="tx1"/>
                </a:solidFill>
                <a:latin typeface="迷你简黛玉" charset="-122"/>
                <a:ea typeface="迷你简黛玉" charset="-122"/>
              </a:rPr>
              <a:t>1151-1156年：李清照没有子嗣，凄然一身，悲苦地离开人世。</a:t>
            </a:r>
            <a:endParaRPr lang="zh-CN" altLang="en-US" sz="2400">
              <a:solidFill>
                <a:schemeClr val="tx1"/>
              </a:solidFill>
              <a:latin typeface="迷你简黛玉" charset="-122"/>
              <a:ea typeface="迷你简黛玉" charset="-122"/>
            </a:endParaRPr>
          </a:p>
        </p:txBody>
      </p:sp>
      <p:sp>
        <p:nvSpPr>
          <p:cNvPr id="43011" name="文本框 43010"/>
          <p:cNvSpPr txBox="1"/>
          <p:nvPr/>
        </p:nvSpPr>
        <p:spPr>
          <a:xfrm>
            <a:off x="1908175" y="692150"/>
            <a:ext cx="5976938" cy="1311275"/>
          </a:xfrm>
          <a:prstGeom prst="rect">
            <a:avLst/>
          </a:prstGeom>
          <a:noFill/>
          <a:ln w="9525">
            <a:noFill/>
          </a:ln>
        </p:spPr>
        <p:txBody>
          <a:bodyPr>
            <a:spAutoFit/>
          </a:bodyPr>
          <a:p>
            <a:pPr algn="l"/>
            <a:r>
              <a:rPr lang="en-US" altLang="zh-CN" sz="3200">
                <a:solidFill>
                  <a:schemeClr val="tx1"/>
                </a:solidFill>
                <a:latin typeface="迷你简黛玉" charset="-122"/>
                <a:ea typeface="迷你简黛玉" charset="-122"/>
              </a:rPr>
              <a:t>2.</a:t>
            </a:r>
            <a:r>
              <a:rPr lang="zh-CN" altLang="en-US" sz="3200">
                <a:solidFill>
                  <a:schemeClr val="tx1"/>
                </a:solidFill>
                <a:latin typeface="迷你简黛玉" charset="-122"/>
                <a:ea typeface="迷你简黛玉" charset="-122"/>
              </a:rPr>
              <a:t>病中再嫁，所遇匪人</a:t>
            </a:r>
            <a:endParaRPr lang="zh-CN" altLang="en-US" sz="3200">
              <a:solidFill>
                <a:schemeClr val="tx1"/>
              </a:solidFill>
              <a:latin typeface="迷你简黛玉" charset="-122"/>
              <a:ea typeface="迷你简黛玉" charset="-122"/>
            </a:endParaRPr>
          </a:p>
          <a:p>
            <a:pPr algn="l">
              <a:spcBef>
                <a:spcPct val="50000"/>
              </a:spcBef>
            </a:pPr>
            <a:endParaRPr lang="zh-CN" altLang="en-US" sz="3200">
              <a:solidFill>
                <a:schemeClr val="tx1"/>
              </a:solidFill>
              <a:latin typeface="华文楷体" pitchFamily="2" charset="-122"/>
              <a:ea typeface="华文楷体" pitchFamily="2" charset="-122"/>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6146" name="标题 6145"/>
          <p:cNvSpPr>
            <a:spLocks noGrp="1"/>
          </p:cNvSpPr>
          <p:nvPr>
            <p:ph type="title"/>
          </p:nvPr>
        </p:nvSpPr>
        <p:spPr>
          <a:xfrm>
            <a:off x="900113" y="557213"/>
            <a:ext cx="3024187" cy="855662"/>
          </a:xfrm>
        </p:spPr>
        <p:txBody>
          <a:bodyPr anchor="ctr"/>
          <a:p>
            <a:r>
              <a:rPr lang="zh-CN" altLang="en-US" sz="5400">
                <a:latin typeface="華康少女文字W6" pitchFamily="1" charset="-120"/>
                <a:ea typeface="迷你简黛玉" charset="-122"/>
              </a:rPr>
              <a:t>個人檔案</a:t>
            </a:r>
            <a:endParaRPr lang="zh-CN" altLang="en-US" sz="5400">
              <a:latin typeface="華康少女文字W6" pitchFamily="1" charset="-120"/>
              <a:ea typeface="迷你简黛玉" charset="-122"/>
            </a:endParaRPr>
          </a:p>
        </p:txBody>
      </p:sp>
      <p:sp>
        <p:nvSpPr>
          <p:cNvPr id="6147" name="矩形 6146"/>
          <p:cNvSpPr/>
          <p:nvPr/>
        </p:nvSpPr>
        <p:spPr>
          <a:xfrm>
            <a:off x="769938" y="1562100"/>
            <a:ext cx="1584325" cy="4786313"/>
          </a:xfrm>
          <a:prstGeom prst="rect">
            <a:avLst/>
          </a:prstGeom>
          <a:noFill/>
          <a:ln w="9525">
            <a:noFill/>
          </a:ln>
        </p:spPr>
        <p:txBody>
          <a:bodyPr anchor="ctr">
            <a:spAutoFit/>
          </a:bodyPr>
          <a:p>
            <a:pPr algn="l"/>
            <a:r>
              <a:rPr lang="zh-CN" altLang="en-US" sz="2800" dirty="0">
                <a:latin typeface="汉仪黛玉体简" pitchFamily="2" charset="-122"/>
                <a:ea typeface="迷你简黛玉" charset="-122"/>
              </a:rPr>
              <a:t>名：</a:t>
            </a:r>
            <a:endParaRPr lang="zh-CN" altLang="en-US" sz="2800" dirty="0">
              <a:latin typeface="汉仪黛玉体简" pitchFamily="2" charset="-122"/>
              <a:ea typeface="迷你简黛玉" charset="-122"/>
            </a:endParaRPr>
          </a:p>
          <a:p>
            <a:pPr algn="l"/>
            <a:r>
              <a:rPr lang="zh-CN" altLang="en-US" sz="2800" dirty="0">
                <a:latin typeface="汉仪黛玉体简" pitchFamily="2" charset="-122"/>
                <a:ea typeface="迷你简黛玉" charset="-122"/>
              </a:rPr>
              <a:t>自号：</a:t>
            </a:r>
            <a:endParaRPr lang="zh-CN" altLang="en-US" sz="2800" dirty="0">
              <a:latin typeface="汉仪黛玉体简" pitchFamily="2" charset="-122"/>
              <a:ea typeface="迷你简黛玉" charset="-122"/>
            </a:endParaRPr>
          </a:p>
          <a:p>
            <a:pPr algn="l"/>
            <a:r>
              <a:rPr lang="zh-CN" altLang="en-US" sz="2800" dirty="0">
                <a:latin typeface="汉仪黛玉体简" pitchFamily="2" charset="-122"/>
                <a:ea typeface="迷你简黛玉" charset="-122"/>
              </a:rPr>
              <a:t>时期：</a:t>
            </a:r>
            <a:endParaRPr lang="zh-CN" altLang="en-US" sz="2800" dirty="0">
              <a:latin typeface="汉仪黛玉体简" pitchFamily="2" charset="-122"/>
              <a:ea typeface="迷你简黛玉" charset="-122"/>
            </a:endParaRPr>
          </a:p>
          <a:p>
            <a:pPr algn="l"/>
            <a:r>
              <a:rPr lang="zh-CN" altLang="en-US" sz="2800" dirty="0">
                <a:latin typeface="汉仪黛玉体简" pitchFamily="2" charset="-122"/>
                <a:ea typeface="迷你简黛玉" charset="-122"/>
              </a:rPr>
              <a:t>身份：</a:t>
            </a:r>
            <a:endParaRPr lang="zh-CN" altLang="en-US" sz="2800" dirty="0">
              <a:latin typeface="汉仪黛玉体简" pitchFamily="2" charset="-122"/>
              <a:ea typeface="迷你简黛玉" charset="-122"/>
            </a:endParaRPr>
          </a:p>
          <a:p>
            <a:pPr algn="l"/>
            <a:r>
              <a:rPr lang="zh-CN" altLang="en-US" sz="2800" dirty="0">
                <a:latin typeface="汉仪黛玉体简" pitchFamily="2" charset="-122"/>
                <a:ea typeface="迷你简黛玉" charset="-122"/>
              </a:rPr>
              <a:t>籍贯：</a:t>
            </a:r>
            <a:endParaRPr lang="zh-CN" altLang="en-US" sz="2800" dirty="0">
              <a:latin typeface="汉仪黛玉体简" pitchFamily="2" charset="-122"/>
              <a:ea typeface="迷你简黛玉" charset="-122"/>
            </a:endParaRPr>
          </a:p>
          <a:p>
            <a:pPr algn="l"/>
            <a:r>
              <a:rPr lang="zh-CN" altLang="en-US" sz="2800" dirty="0">
                <a:latin typeface="汉仪黛玉体简" pitchFamily="2" charset="-122"/>
                <a:ea typeface="迷你简黛玉" charset="-122"/>
              </a:rPr>
              <a:t>作品：</a:t>
            </a:r>
            <a:endParaRPr lang="zh-CN" altLang="en-US" sz="2800" dirty="0">
              <a:latin typeface="汉仪黛玉体简" pitchFamily="2" charset="-122"/>
              <a:ea typeface="迷你简黛玉" charset="-122"/>
            </a:endParaRPr>
          </a:p>
          <a:p>
            <a:pPr algn="l"/>
            <a:r>
              <a:rPr lang="zh-CN" altLang="en-US" sz="2800" dirty="0">
                <a:latin typeface="汉仪黛玉体简" pitchFamily="2" charset="-122"/>
                <a:ea typeface="迷你简黛玉" charset="-122"/>
              </a:rPr>
              <a:t>名词：</a:t>
            </a:r>
            <a:endParaRPr lang="zh-CN" altLang="en-US" sz="2800" dirty="0">
              <a:latin typeface="汉仪黛玉体简" pitchFamily="2" charset="-122"/>
              <a:ea typeface="迷你简黛玉" charset="-122"/>
            </a:endParaRPr>
          </a:p>
          <a:p>
            <a:pPr algn="l"/>
            <a:endParaRPr lang="zh-CN" altLang="en-US" sz="2800" dirty="0">
              <a:latin typeface="汉仪黛玉体简" pitchFamily="2" charset="-122"/>
              <a:ea typeface="迷你简黛玉" charset="-122"/>
            </a:endParaRPr>
          </a:p>
          <a:p>
            <a:pPr algn="l"/>
            <a:r>
              <a:rPr lang="zh-CN" altLang="en-US" sz="2800" dirty="0">
                <a:latin typeface="汉仪黛玉体简" pitchFamily="2" charset="-122"/>
                <a:ea typeface="迷你简黛玉" charset="-122"/>
              </a:rPr>
              <a:t>名诗：</a:t>
            </a:r>
            <a:endParaRPr lang="zh-CN" altLang="en-US" sz="2800" dirty="0">
              <a:latin typeface="汉仪黛玉体简" pitchFamily="2" charset="-122"/>
              <a:ea typeface="迷你简黛玉" charset="-122"/>
            </a:endParaRPr>
          </a:p>
          <a:p>
            <a:pPr algn="l"/>
            <a:r>
              <a:rPr lang="zh-CN" altLang="en-US" sz="2800" dirty="0">
                <a:latin typeface="汉仪黛玉体简" pitchFamily="2" charset="-122"/>
                <a:ea typeface="迷你简黛玉" charset="-122"/>
              </a:rPr>
              <a:t>名赋：</a:t>
            </a:r>
            <a:endParaRPr lang="zh-CN" altLang="en-US" sz="2800" dirty="0">
              <a:latin typeface="汉仪黛玉体简" pitchFamily="2" charset="-122"/>
              <a:ea typeface="迷你简黛玉" charset="-122"/>
            </a:endParaRPr>
          </a:p>
          <a:p>
            <a:pPr algn="l"/>
            <a:r>
              <a:rPr lang="zh-CN" altLang="en-US" sz="2800" dirty="0">
                <a:latin typeface="汉仪黛玉体简" pitchFamily="2" charset="-122"/>
                <a:ea typeface="迷你简黛玉" charset="-122"/>
              </a:rPr>
              <a:t>名篇：</a:t>
            </a:r>
            <a:endParaRPr lang="zh-CN" altLang="en-US" sz="2800" dirty="0">
              <a:latin typeface="汉仪黛玉体简" pitchFamily="2" charset="-122"/>
              <a:ea typeface="迷你简黛玉" charset="-122"/>
            </a:endParaRPr>
          </a:p>
        </p:txBody>
      </p:sp>
      <p:sp>
        <p:nvSpPr>
          <p:cNvPr id="6148" name="文本框 6147"/>
          <p:cNvSpPr txBox="1"/>
          <p:nvPr/>
        </p:nvSpPr>
        <p:spPr>
          <a:xfrm>
            <a:off x="1704975" y="1552575"/>
            <a:ext cx="1428750" cy="517525"/>
          </a:xfrm>
          <a:prstGeom prst="rect">
            <a:avLst/>
          </a:prstGeom>
          <a:noFill/>
          <a:ln w="9525">
            <a:noFill/>
          </a:ln>
        </p:spPr>
        <p:txBody>
          <a:bodyPr wrap="none" anchor="t">
            <a:spAutoFit/>
          </a:bodyPr>
          <a:p>
            <a:r>
              <a:rPr lang="zh-CN" altLang="en-US" sz="2800" b="1">
                <a:latin typeface="汉仪黛玉体简" pitchFamily="2" charset="-122"/>
                <a:ea typeface="迷你简黛玉" charset="-122"/>
              </a:rPr>
              <a:t>李清照</a:t>
            </a:r>
            <a:r>
              <a:rPr lang="zh-CN" altLang="en-US" sz="2800" b="1">
                <a:latin typeface="汉仪黛玉体简" pitchFamily="2" charset="-122"/>
                <a:ea typeface="汉仪黛玉体简" pitchFamily="2" charset="-122"/>
              </a:rPr>
              <a:t> </a:t>
            </a:r>
            <a:endParaRPr lang="zh-CN" altLang="en-US" sz="2800" b="1">
              <a:latin typeface="汉仪黛玉体简" pitchFamily="2" charset="-122"/>
              <a:ea typeface="汉仪黛玉体简" pitchFamily="2" charset="-122"/>
            </a:endParaRPr>
          </a:p>
        </p:txBody>
      </p:sp>
      <p:sp>
        <p:nvSpPr>
          <p:cNvPr id="6149" name="文本框 6148"/>
          <p:cNvSpPr txBox="1"/>
          <p:nvPr/>
        </p:nvSpPr>
        <p:spPr>
          <a:xfrm>
            <a:off x="1720850" y="1985963"/>
            <a:ext cx="1784350" cy="519112"/>
          </a:xfrm>
          <a:prstGeom prst="rect">
            <a:avLst/>
          </a:prstGeom>
          <a:noFill/>
          <a:ln w="9525">
            <a:noFill/>
          </a:ln>
        </p:spPr>
        <p:txBody>
          <a:bodyPr wrap="none" anchor="t">
            <a:spAutoFit/>
          </a:bodyPr>
          <a:p>
            <a:r>
              <a:rPr lang="zh-CN" altLang="en-US" sz="2800" b="1">
                <a:latin typeface="汉仪黛玉体简" pitchFamily="2" charset="-122"/>
                <a:ea typeface="迷你简黛玉" charset="-122"/>
              </a:rPr>
              <a:t>易安居士</a:t>
            </a:r>
            <a:r>
              <a:rPr lang="zh-CN" altLang="en-US" sz="2800" b="1">
                <a:latin typeface="汉仪黛玉体简" pitchFamily="2" charset="-122"/>
                <a:ea typeface="汉仪黛玉体简" pitchFamily="2" charset="-122"/>
              </a:rPr>
              <a:t> </a:t>
            </a:r>
            <a:endParaRPr lang="zh-CN" altLang="en-US" sz="2800" b="1">
              <a:latin typeface="汉仪黛玉体简" pitchFamily="2" charset="-122"/>
              <a:ea typeface="汉仪黛玉体简" pitchFamily="2" charset="-122"/>
            </a:endParaRPr>
          </a:p>
        </p:txBody>
      </p:sp>
      <p:sp>
        <p:nvSpPr>
          <p:cNvPr id="6150" name="矩形 6149"/>
          <p:cNvSpPr/>
          <p:nvPr/>
        </p:nvSpPr>
        <p:spPr>
          <a:xfrm>
            <a:off x="1712913" y="2413000"/>
            <a:ext cx="1071562" cy="519113"/>
          </a:xfrm>
          <a:prstGeom prst="rect">
            <a:avLst/>
          </a:prstGeom>
          <a:noFill/>
          <a:ln w="9525">
            <a:noFill/>
          </a:ln>
        </p:spPr>
        <p:txBody>
          <a:bodyPr wrap="none" anchor="ctr">
            <a:spAutoFit/>
          </a:bodyPr>
          <a:p>
            <a:pPr algn="l"/>
            <a:r>
              <a:rPr lang="zh-CN" altLang="en-US" sz="2800" b="1">
                <a:latin typeface="汉仪黛玉体简" pitchFamily="2" charset="-122"/>
                <a:ea typeface="迷你简黛玉" charset="-122"/>
              </a:rPr>
              <a:t>宋代</a:t>
            </a:r>
            <a:r>
              <a:rPr lang="zh-CN" altLang="en-US" sz="2800" b="1">
                <a:latin typeface="汉仪黛玉体简" pitchFamily="2" charset="-122"/>
                <a:ea typeface="汉仪黛玉体简" pitchFamily="2" charset="-122"/>
              </a:rPr>
              <a:t> </a:t>
            </a:r>
            <a:endParaRPr lang="zh-CN" altLang="en-US" sz="2800" b="1">
              <a:latin typeface="汉仪黛玉体简" pitchFamily="2" charset="-122"/>
              <a:ea typeface="汉仪黛玉体简" pitchFamily="2" charset="-122"/>
            </a:endParaRPr>
          </a:p>
        </p:txBody>
      </p:sp>
      <p:sp>
        <p:nvSpPr>
          <p:cNvPr id="6151" name="矩形 6150"/>
          <p:cNvSpPr/>
          <p:nvPr/>
        </p:nvSpPr>
        <p:spPr>
          <a:xfrm>
            <a:off x="1704975" y="2844800"/>
            <a:ext cx="2138363" cy="519113"/>
          </a:xfrm>
          <a:prstGeom prst="rect">
            <a:avLst/>
          </a:prstGeom>
          <a:noFill/>
          <a:ln w="9525">
            <a:noFill/>
          </a:ln>
        </p:spPr>
        <p:txBody>
          <a:bodyPr wrap="none" anchor="ctr">
            <a:spAutoFit/>
          </a:bodyPr>
          <a:p>
            <a:pPr algn="l"/>
            <a:r>
              <a:rPr lang="zh-CN" altLang="en-US" sz="2800" b="1">
                <a:latin typeface="汉仪黛玉体简" pitchFamily="2" charset="-122"/>
                <a:ea typeface="迷你简黛玉" charset="-122"/>
              </a:rPr>
              <a:t>伟大女词人</a:t>
            </a:r>
            <a:r>
              <a:rPr lang="zh-CN" altLang="en-US" sz="2800" b="1">
                <a:latin typeface="汉仪黛玉体简" pitchFamily="2" charset="-122"/>
                <a:ea typeface="汉仪黛玉体简" pitchFamily="2" charset="-122"/>
              </a:rPr>
              <a:t> </a:t>
            </a:r>
            <a:endParaRPr lang="zh-CN" altLang="en-US" sz="2800" b="1">
              <a:latin typeface="汉仪黛玉体简" pitchFamily="2" charset="-122"/>
              <a:ea typeface="汉仪黛玉体简" pitchFamily="2" charset="-122"/>
            </a:endParaRPr>
          </a:p>
        </p:txBody>
      </p:sp>
      <p:sp>
        <p:nvSpPr>
          <p:cNvPr id="6152" name="矩形 6151"/>
          <p:cNvSpPr/>
          <p:nvPr/>
        </p:nvSpPr>
        <p:spPr>
          <a:xfrm>
            <a:off x="1704975" y="3282950"/>
            <a:ext cx="3382963" cy="517525"/>
          </a:xfrm>
          <a:prstGeom prst="rect">
            <a:avLst/>
          </a:prstGeom>
          <a:noFill/>
          <a:ln w="9525">
            <a:noFill/>
          </a:ln>
        </p:spPr>
        <p:txBody>
          <a:bodyPr wrap="none" anchor="ctr">
            <a:spAutoFit/>
          </a:bodyPr>
          <a:p>
            <a:pPr algn="l"/>
            <a:r>
              <a:rPr lang="zh-CN" altLang="en-US" sz="2800" b="1">
                <a:latin typeface="迷你简黛玉" charset="-122"/>
                <a:ea typeface="迷你简黛玉" charset="-122"/>
              </a:rPr>
              <a:t>济南章丘</a:t>
            </a:r>
            <a:r>
              <a:rPr lang="en-US" altLang="zh-CN" sz="2800" b="1">
                <a:latin typeface="迷你简黛玉" charset="-122"/>
                <a:ea typeface="迷你简黛玉" charset="-122"/>
              </a:rPr>
              <a:t>(</a:t>
            </a:r>
            <a:r>
              <a:rPr lang="zh-CN" altLang="en-US" sz="2800" b="1">
                <a:latin typeface="迷你简黛玉" charset="-122"/>
                <a:ea typeface="迷你简黛玉" charset="-122"/>
              </a:rPr>
              <a:t>今属山东</a:t>
            </a:r>
            <a:r>
              <a:rPr lang="en-US" altLang="zh-CN" sz="2800" b="1">
                <a:latin typeface="迷你简黛玉" charset="-122"/>
                <a:ea typeface="迷你简黛玉" charset="-122"/>
              </a:rPr>
              <a:t>)</a:t>
            </a:r>
            <a:r>
              <a:rPr lang="en-US" altLang="zh-CN" sz="2800" b="1">
                <a:latin typeface="汉仪黛玉体简" pitchFamily="2" charset="-122"/>
                <a:ea typeface="汉仪黛玉体简" pitchFamily="2" charset="-122"/>
              </a:rPr>
              <a:t> </a:t>
            </a:r>
            <a:endParaRPr lang="en-US" altLang="zh-CN" sz="2800" b="1">
              <a:latin typeface="汉仪黛玉体简" pitchFamily="2" charset="-122"/>
              <a:ea typeface="汉仪黛玉体简" pitchFamily="2" charset="-122"/>
            </a:endParaRPr>
          </a:p>
        </p:txBody>
      </p:sp>
      <p:sp>
        <p:nvSpPr>
          <p:cNvPr id="6153" name="矩形 6152"/>
          <p:cNvSpPr/>
          <p:nvPr/>
        </p:nvSpPr>
        <p:spPr>
          <a:xfrm>
            <a:off x="1562100" y="3714750"/>
            <a:ext cx="2016125" cy="517525"/>
          </a:xfrm>
          <a:prstGeom prst="rect">
            <a:avLst/>
          </a:prstGeom>
          <a:noFill/>
          <a:ln w="9525">
            <a:noFill/>
          </a:ln>
        </p:spPr>
        <p:txBody>
          <a:bodyPr anchor="ctr">
            <a:spAutoFit/>
          </a:bodyPr>
          <a:p>
            <a:pPr algn="l"/>
            <a:r>
              <a:rPr lang="en-US" altLang="zh-CN" sz="2800" b="1">
                <a:latin typeface="汉仪黛玉体简" pitchFamily="2" charset="-122"/>
                <a:ea typeface="迷你简黛玉" charset="-122"/>
              </a:rPr>
              <a:t>《</a:t>
            </a:r>
            <a:r>
              <a:rPr lang="zh-CN" altLang="en-US" sz="2800" b="1">
                <a:latin typeface="汉仪黛玉体简" pitchFamily="2" charset="-122"/>
                <a:ea typeface="迷你简黛玉" charset="-122"/>
              </a:rPr>
              <a:t>漱玉集</a:t>
            </a:r>
            <a:r>
              <a:rPr lang="en-US" altLang="zh-CN" sz="2800" b="1">
                <a:latin typeface="汉仪黛玉体简" pitchFamily="2" charset="-122"/>
                <a:ea typeface="迷你简黛玉" charset="-122"/>
              </a:rPr>
              <a:t>》</a:t>
            </a:r>
            <a:r>
              <a:rPr lang="en-US" altLang="zh-CN" sz="2800" b="1">
                <a:latin typeface="汉仪黛玉体简" pitchFamily="2" charset="-122"/>
                <a:ea typeface="汉仪黛玉体简" pitchFamily="2" charset="-122"/>
              </a:rPr>
              <a:t> </a:t>
            </a:r>
            <a:endParaRPr lang="en-US" altLang="zh-CN" sz="2800" b="1">
              <a:latin typeface="汉仪黛玉体简" pitchFamily="2" charset="-122"/>
              <a:ea typeface="汉仪黛玉体简" pitchFamily="2" charset="-122"/>
            </a:endParaRPr>
          </a:p>
        </p:txBody>
      </p:sp>
      <p:sp>
        <p:nvSpPr>
          <p:cNvPr id="6154" name="矩形 6153"/>
          <p:cNvSpPr/>
          <p:nvPr/>
        </p:nvSpPr>
        <p:spPr>
          <a:xfrm>
            <a:off x="1562100" y="4146550"/>
            <a:ext cx="7472363" cy="944563"/>
          </a:xfrm>
          <a:prstGeom prst="rect">
            <a:avLst/>
          </a:prstGeom>
          <a:noFill/>
          <a:ln w="9525">
            <a:noFill/>
          </a:ln>
        </p:spPr>
        <p:txBody>
          <a:bodyPr wrap="none" anchor="ctr">
            <a:spAutoFit/>
          </a:bodyPr>
          <a:p>
            <a:pPr algn="l"/>
            <a:r>
              <a:rPr lang="en-US" altLang="zh-CN" sz="2800" b="1">
                <a:latin typeface="汉仪黛玉体简" pitchFamily="2" charset="-122"/>
                <a:ea typeface="迷你简黛玉" charset="-122"/>
              </a:rPr>
              <a:t>《</a:t>
            </a:r>
            <a:r>
              <a:rPr lang="zh-CN" altLang="en-US" sz="2800" b="1">
                <a:latin typeface="汉仪黛玉体简" pitchFamily="2" charset="-122"/>
                <a:ea typeface="迷你简黛玉" charset="-122"/>
              </a:rPr>
              <a:t>声声慢</a:t>
            </a:r>
            <a:r>
              <a:rPr lang="en-US" altLang="zh-CN" sz="2800" b="1">
                <a:latin typeface="汉仪黛玉体简" pitchFamily="2" charset="-122"/>
                <a:ea typeface="迷你简黛玉" charset="-122"/>
              </a:rPr>
              <a:t>》《</a:t>
            </a:r>
            <a:r>
              <a:rPr lang="zh-CN" altLang="en-US" sz="2800" b="1">
                <a:latin typeface="汉仪黛玉体简" pitchFamily="2" charset="-122"/>
                <a:ea typeface="迷你简黛玉" charset="-122"/>
              </a:rPr>
              <a:t>如梦令（二首）</a:t>
            </a:r>
            <a:r>
              <a:rPr lang="en-US" altLang="zh-CN" sz="2800" b="1">
                <a:latin typeface="汉仪黛玉体简" pitchFamily="2" charset="-122"/>
                <a:ea typeface="迷你简黛玉" charset="-122"/>
              </a:rPr>
              <a:t>》《</a:t>
            </a:r>
            <a:r>
              <a:rPr lang="zh-CN" altLang="en-US" sz="2800" b="1">
                <a:latin typeface="汉仪黛玉体简" pitchFamily="2" charset="-122"/>
                <a:ea typeface="迷你简黛玉" charset="-122"/>
              </a:rPr>
              <a:t>点绛唇</a:t>
            </a:r>
            <a:r>
              <a:rPr lang="en-US" altLang="zh-CN" sz="2800" b="1">
                <a:latin typeface="汉仪黛玉体简" pitchFamily="2" charset="-122"/>
                <a:ea typeface="迷你简黛玉" charset="-122"/>
              </a:rPr>
              <a:t>》</a:t>
            </a:r>
            <a:endParaRPr lang="en-US" altLang="zh-CN" sz="2800" b="1">
              <a:latin typeface="汉仪黛玉体简" pitchFamily="2" charset="-122"/>
              <a:ea typeface="迷你简黛玉" charset="-122"/>
            </a:endParaRPr>
          </a:p>
          <a:p>
            <a:pPr algn="l"/>
            <a:r>
              <a:rPr lang="en-US" altLang="zh-CN" sz="2800" b="1">
                <a:latin typeface="汉仪黛玉体简" pitchFamily="2" charset="-122"/>
                <a:ea typeface="迷你简黛玉" charset="-122"/>
              </a:rPr>
              <a:t>《</a:t>
            </a:r>
            <a:r>
              <a:rPr lang="zh-CN" altLang="en-US" sz="2800" b="1">
                <a:latin typeface="汉仪黛玉体简" pitchFamily="2" charset="-122"/>
                <a:ea typeface="迷你简黛玉" charset="-122"/>
              </a:rPr>
              <a:t>醉花阴</a:t>
            </a:r>
            <a:r>
              <a:rPr lang="en-US" altLang="zh-CN" sz="2800" b="1">
                <a:latin typeface="汉仪黛玉体简" pitchFamily="2" charset="-122"/>
                <a:ea typeface="迷你简黛玉" charset="-122"/>
              </a:rPr>
              <a:t>》《</a:t>
            </a:r>
            <a:r>
              <a:rPr lang="zh-CN" altLang="en-US" sz="2800" b="1">
                <a:latin typeface="汉仪黛玉体简" pitchFamily="2" charset="-122"/>
                <a:ea typeface="迷你简黛玉" charset="-122"/>
              </a:rPr>
              <a:t>一剪梅</a:t>
            </a:r>
            <a:r>
              <a:rPr lang="en-US" altLang="zh-CN" sz="2800" b="1">
                <a:latin typeface="汉仪黛玉体简" pitchFamily="2" charset="-122"/>
                <a:ea typeface="迷你简黛玉" charset="-122"/>
              </a:rPr>
              <a:t>》《</a:t>
            </a:r>
            <a:r>
              <a:rPr lang="zh-CN" altLang="en-US" sz="2800" b="1">
                <a:latin typeface="汉仪黛玉体简" pitchFamily="2" charset="-122"/>
                <a:ea typeface="迷你简黛玉" charset="-122"/>
              </a:rPr>
              <a:t>武陵春</a:t>
            </a:r>
            <a:r>
              <a:rPr lang="en-US" altLang="zh-CN" sz="2800" b="1">
                <a:latin typeface="汉仪黛玉体简" pitchFamily="2" charset="-122"/>
                <a:ea typeface="迷你简黛玉" charset="-122"/>
              </a:rPr>
              <a:t>》《</a:t>
            </a:r>
            <a:r>
              <a:rPr lang="zh-CN" altLang="en-US" sz="2800" b="1">
                <a:latin typeface="汉仪黛玉体简" pitchFamily="2" charset="-122"/>
                <a:ea typeface="迷你简黛玉" charset="-122"/>
              </a:rPr>
              <a:t>渔家傲</a:t>
            </a:r>
            <a:r>
              <a:rPr lang="en-US" altLang="zh-CN" sz="2800" b="1">
                <a:latin typeface="汉仪黛玉体简" pitchFamily="2" charset="-122"/>
                <a:ea typeface="迷你简黛玉" charset="-122"/>
              </a:rPr>
              <a:t>》</a:t>
            </a:r>
            <a:r>
              <a:rPr lang="en-US" altLang="zh-CN" sz="2800" b="1">
                <a:latin typeface="汉仪黛玉体简" pitchFamily="2" charset="-122"/>
                <a:ea typeface="汉仪黛玉体简" pitchFamily="2" charset="-122"/>
              </a:rPr>
              <a:t> </a:t>
            </a:r>
            <a:endParaRPr lang="en-US" altLang="zh-CN" sz="2800" b="1">
              <a:latin typeface="汉仪黛玉体简" pitchFamily="2" charset="-122"/>
              <a:ea typeface="汉仪黛玉体简" pitchFamily="2" charset="-122"/>
            </a:endParaRPr>
          </a:p>
        </p:txBody>
      </p:sp>
      <p:sp>
        <p:nvSpPr>
          <p:cNvPr id="6155" name="矩形 6154"/>
          <p:cNvSpPr/>
          <p:nvPr/>
        </p:nvSpPr>
        <p:spPr>
          <a:xfrm>
            <a:off x="1562100" y="5000625"/>
            <a:ext cx="6227763" cy="517525"/>
          </a:xfrm>
          <a:prstGeom prst="rect">
            <a:avLst/>
          </a:prstGeom>
          <a:noFill/>
          <a:ln w="9525">
            <a:noFill/>
          </a:ln>
        </p:spPr>
        <p:txBody>
          <a:bodyPr wrap="none" anchor="ctr">
            <a:spAutoFit/>
          </a:bodyPr>
          <a:p>
            <a:pPr algn="l"/>
            <a:r>
              <a:rPr lang="en-US" altLang="zh-CN" sz="2800" b="1">
                <a:latin typeface="迷你简黛玉" charset="-122"/>
                <a:ea typeface="迷你简黛玉" charset="-122"/>
              </a:rPr>
              <a:t>《</a:t>
            </a:r>
            <a:r>
              <a:rPr lang="zh-CN" altLang="en-US" sz="2800" b="1">
                <a:latin typeface="迷你简黛玉" charset="-122"/>
                <a:ea typeface="迷你简黛玉" charset="-122"/>
              </a:rPr>
              <a:t>夏日绝句（乌江）</a:t>
            </a:r>
            <a:r>
              <a:rPr lang="en-US" altLang="zh-CN" sz="2800" b="1">
                <a:latin typeface="迷你简黛玉" charset="-122"/>
                <a:ea typeface="迷你简黛玉" charset="-122"/>
              </a:rPr>
              <a:t>》《</a:t>
            </a:r>
            <a:r>
              <a:rPr lang="zh-CN" altLang="en-US" sz="2800" b="1">
                <a:latin typeface="迷你简黛玉" charset="-122"/>
                <a:ea typeface="迷你简黛玉" charset="-122"/>
              </a:rPr>
              <a:t>题八咏楼 </a:t>
            </a:r>
            <a:r>
              <a:rPr lang="en-US" altLang="zh-CN" sz="2800" b="1">
                <a:latin typeface="迷你简黛玉" charset="-122"/>
                <a:ea typeface="迷你简黛玉" charset="-122"/>
              </a:rPr>
              <a:t>》</a:t>
            </a:r>
            <a:r>
              <a:rPr lang="en-US" altLang="zh-CN" sz="2800" b="1">
                <a:latin typeface="汉仪黛玉体简" pitchFamily="2" charset="-122"/>
                <a:ea typeface="汉仪黛玉体简" pitchFamily="2" charset="-122"/>
              </a:rPr>
              <a:t> </a:t>
            </a:r>
            <a:endParaRPr lang="en-US" altLang="zh-CN" sz="2800" b="1">
              <a:latin typeface="汉仪黛玉体简" pitchFamily="2" charset="-122"/>
              <a:ea typeface="汉仪黛玉体简" pitchFamily="2" charset="-122"/>
            </a:endParaRPr>
          </a:p>
        </p:txBody>
      </p:sp>
      <p:sp>
        <p:nvSpPr>
          <p:cNvPr id="6156" name="矩形 6155"/>
          <p:cNvSpPr/>
          <p:nvPr/>
        </p:nvSpPr>
        <p:spPr>
          <a:xfrm>
            <a:off x="1562100" y="5426075"/>
            <a:ext cx="2138363" cy="519113"/>
          </a:xfrm>
          <a:prstGeom prst="rect">
            <a:avLst/>
          </a:prstGeom>
          <a:noFill/>
          <a:ln w="9525">
            <a:noFill/>
          </a:ln>
        </p:spPr>
        <p:txBody>
          <a:bodyPr wrap="none" anchor="ctr">
            <a:spAutoFit/>
          </a:bodyPr>
          <a:p>
            <a:pPr algn="l"/>
            <a:r>
              <a:rPr lang="en-US" altLang="zh-CN" sz="2800" b="1">
                <a:latin typeface="汉仪黛玉体简" pitchFamily="2" charset="-122"/>
                <a:ea typeface="迷你简黛玉" charset="-122"/>
              </a:rPr>
              <a:t>《</a:t>
            </a:r>
            <a:r>
              <a:rPr lang="zh-CN" altLang="en-US" sz="2800" b="1">
                <a:latin typeface="汉仪黛玉体简" pitchFamily="2" charset="-122"/>
                <a:ea typeface="迷你简黛玉" charset="-122"/>
              </a:rPr>
              <a:t>打马赋</a:t>
            </a:r>
            <a:r>
              <a:rPr lang="en-US" altLang="zh-CN" sz="2800" b="1">
                <a:latin typeface="汉仪黛玉体简" pitchFamily="2" charset="-122"/>
                <a:ea typeface="迷你简黛玉" charset="-122"/>
              </a:rPr>
              <a:t>》</a:t>
            </a:r>
            <a:r>
              <a:rPr lang="en-US" altLang="zh-CN" sz="2800" b="1">
                <a:latin typeface="汉仪黛玉体简" pitchFamily="2" charset="-122"/>
                <a:ea typeface="汉仪黛玉体简" pitchFamily="2" charset="-122"/>
              </a:rPr>
              <a:t> </a:t>
            </a:r>
            <a:endParaRPr lang="en-US" altLang="zh-CN" sz="2800" b="1">
              <a:latin typeface="汉仪黛玉体简" pitchFamily="2" charset="-122"/>
              <a:ea typeface="汉仪黛玉体简" pitchFamily="2" charset="-122"/>
            </a:endParaRPr>
          </a:p>
        </p:txBody>
      </p:sp>
      <p:sp>
        <p:nvSpPr>
          <p:cNvPr id="6157" name="矩形 6156"/>
          <p:cNvSpPr/>
          <p:nvPr/>
        </p:nvSpPr>
        <p:spPr>
          <a:xfrm>
            <a:off x="1562100" y="5864225"/>
            <a:ext cx="4271963" cy="517525"/>
          </a:xfrm>
          <a:prstGeom prst="rect">
            <a:avLst/>
          </a:prstGeom>
          <a:noFill/>
          <a:ln w="9525">
            <a:noFill/>
          </a:ln>
        </p:spPr>
        <p:txBody>
          <a:bodyPr wrap="none" anchor="ctr">
            <a:spAutoFit/>
          </a:bodyPr>
          <a:p>
            <a:pPr algn="l"/>
            <a:r>
              <a:rPr lang="en-US" altLang="zh-CN" sz="2800" b="1">
                <a:latin typeface="汉仪黛玉体简" pitchFamily="2" charset="-122"/>
                <a:ea typeface="迷你简黛玉" charset="-122"/>
              </a:rPr>
              <a:t>《</a:t>
            </a:r>
            <a:r>
              <a:rPr lang="zh-CN" altLang="en-US" sz="2800" b="1">
                <a:latin typeface="汉仪黛玉体简" pitchFamily="2" charset="-122"/>
                <a:ea typeface="迷你简黛玉" charset="-122"/>
              </a:rPr>
              <a:t>词论</a:t>
            </a:r>
            <a:r>
              <a:rPr lang="en-US" altLang="zh-CN" sz="2800" b="1">
                <a:latin typeface="汉仪黛玉体简" pitchFamily="2" charset="-122"/>
                <a:ea typeface="迷你简黛玉" charset="-122"/>
              </a:rPr>
              <a:t>》《</a:t>
            </a:r>
            <a:r>
              <a:rPr lang="zh-CN" altLang="en-US" sz="2800" b="1">
                <a:latin typeface="汉仪黛玉体简" pitchFamily="2" charset="-122"/>
                <a:ea typeface="迷你简黛玉" charset="-122"/>
              </a:rPr>
              <a:t>金石录后序</a:t>
            </a:r>
            <a:r>
              <a:rPr lang="en-US" altLang="zh-CN" sz="2800" b="1">
                <a:latin typeface="汉仪黛玉体简" pitchFamily="2" charset="-122"/>
                <a:ea typeface="汉仪黛玉体简" pitchFamily="2" charset="-122"/>
              </a:rPr>
              <a:t>》 </a:t>
            </a:r>
            <a:endParaRPr lang="en-US" altLang="zh-CN" sz="2800" b="1">
              <a:latin typeface="汉仪黛玉体简" pitchFamily="2" charset="-122"/>
              <a:ea typeface="汉仪黛玉体简"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style.rotation</p:attrName>
                                        </p:attrNameLst>
                                      </p:cBhvr>
                                      <p:tavLst>
                                        <p:tav tm="0">
                                          <p:val>
                                            <p:fltVal val="720.000000"/>
                                          </p:val>
                                        </p:tav>
                                        <p:tav tm="100000">
                                          <p:val>
                                            <p:fltVal val="0.000000"/>
                                          </p:val>
                                        </p:tav>
                                      </p:tavLst>
                                    </p:anim>
                                    <p:anim calcmode="lin" valueType="num">
                                      <p:cBhvr>
                                        <p:cTn id="9" dur="1000" fill="hold"/>
                                        <p:tgtEl>
                                          <p:spTgt spid="6146"/>
                                        </p:tgtEl>
                                        <p:attrNameLst>
                                          <p:attrName>ppt_h</p:attrName>
                                        </p:attrNameLst>
                                      </p:cBhvr>
                                      <p:tavLst>
                                        <p:tav tm="0">
                                          <p:val>
                                            <p:fltVal val="0.000000"/>
                                          </p:val>
                                        </p:tav>
                                        <p:tav tm="100000">
                                          <p:val>
                                            <p:strVal val="#ppt_h"/>
                                          </p:val>
                                        </p:tav>
                                      </p:tavLst>
                                    </p:anim>
                                    <p:anim calcmode="lin" valueType="num">
                                      <p:cBhvr>
                                        <p:cTn id="10" dur="1000" fill="hold"/>
                                        <p:tgtEl>
                                          <p:spTgt spid="6146"/>
                                        </p:tgtEl>
                                        <p:attrNameLst>
                                          <p:attrName>ppt_w</p:attrName>
                                        </p:attrNameLst>
                                      </p:cBhvr>
                                      <p:tavLst>
                                        <p:tav tm="0">
                                          <p:val>
                                            <p:fltVal val="0.0000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7170" name="标题 7169"/>
          <p:cNvSpPr>
            <a:spLocks noGrp="1"/>
          </p:cNvSpPr>
          <p:nvPr>
            <p:ph type="title"/>
          </p:nvPr>
        </p:nvSpPr>
        <p:spPr>
          <a:xfrm>
            <a:off x="2201545" y="433070"/>
            <a:ext cx="4500563" cy="620713"/>
          </a:xfrm>
        </p:spPr>
        <p:txBody>
          <a:bodyPr anchor="ctr"/>
          <a:p>
            <a:r>
              <a:rPr lang="zh-CN" altLang="en-US" b="1">
                <a:solidFill>
                  <a:srgbClr val="292929"/>
                </a:solidFill>
                <a:latin typeface="迷你简黛玉" charset="-122"/>
                <a:ea typeface="迷你简黛玉" charset="-122"/>
              </a:rPr>
              <a:t>家  庭  背  景</a:t>
            </a:r>
            <a:endParaRPr lang="zh-CN" altLang="en-US" b="1">
              <a:solidFill>
                <a:srgbClr val="292929"/>
              </a:solidFill>
              <a:latin typeface="迷你简黛玉" charset="-122"/>
              <a:ea typeface="迷你简黛玉" charset="-122"/>
            </a:endParaRPr>
          </a:p>
        </p:txBody>
      </p:sp>
      <p:sp>
        <p:nvSpPr>
          <p:cNvPr id="7171" name="文本占位符 7170"/>
          <p:cNvSpPr>
            <a:spLocks noGrp="1"/>
          </p:cNvSpPr>
          <p:nvPr>
            <p:ph type="body" idx="1"/>
          </p:nvPr>
        </p:nvSpPr>
        <p:spPr>
          <a:xfrm>
            <a:off x="1443673" y="1412558"/>
            <a:ext cx="6049962" cy="5113337"/>
          </a:xfrm>
        </p:spPr>
        <p:txBody>
          <a:bodyPr/>
          <a:p>
            <a:pPr>
              <a:lnSpc>
                <a:spcPct val="80000"/>
              </a:lnSpc>
            </a:pPr>
            <a:r>
              <a:rPr lang="zh-CN" altLang="en-US" sz="2400" dirty="0">
                <a:solidFill>
                  <a:srgbClr val="292929"/>
                </a:solidFill>
                <a:latin typeface="楷体" panose="02010609060101010101" charset="-122"/>
                <a:ea typeface="楷体" panose="02010609060101010101" charset="-122"/>
                <a:cs typeface="楷体" panose="02010609060101010101" charset="-122"/>
              </a:rPr>
              <a:t>父：李格非为元祐后四学士之一，出自韩琦门下,又曾以文章受知于苏轼，学识渊博,尤用意于经学，在齐、鲁一带颇负盛名。</a:t>
            </a:r>
            <a:endParaRPr lang="zh-CN" altLang="en-US" sz="2400" dirty="0">
              <a:solidFill>
                <a:srgbClr val="292929"/>
              </a:solidFill>
              <a:latin typeface="楷体" panose="02010609060101010101" charset="-122"/>
              <a:ea typeface="楷体" panose="02010609060101010101" charset="-122"/>
              <a:cs typeface="楷体" panose="02010609060101010101" charset="-122"/>
            </a:endParaRPr>
          </a:p>
          <a:p>
            <a:pPr>
              <a:lnSpc>
                <a:spcPct val="80000"/>
              </a:lnSpc>
            </a:pPr>
            <a:endParaRPr lang="zh-CN" altLang="en-US" sz="2400" dirty="0">
              <a:solidFill>
                <a:srgbClr val="292929"/>
              </a:solidFill>
              <a:latin typeface="楷体" panose="02010609060101010101" charset="-122"/>
              <a:ea typeface="楷体" panose="02010609060101010101" charset="-122"/>
              <a:cs typeface="楷体" panose="02010609060101010101" charset="-122"/>
            </a:endParaRPr>
          </a:p>
          <a:p>
            <a:pPr>
              <a:lnSpc>
                <a:spcPct val="80000"/>
              </a:lnSpc>
            </a:pPr>
            <a:r>
              <a:rPr lang="zh-CN" altLang="en-US" sz="2400" dirty="0">
                <a:solidFill>
                  <a:srgbClr val="292929"/>
                </a:solidFill>
                <a:latin typeface="楷体" panose="02010609060101010101" charset="-122"/>
                <a:ea typeface="楷体" panose="02010609060101010101" charset="-122"/>
                <a:cs typeface="楷体" panose="02010609060101010101" charset="-122"/>
              </a:rPr>
              <a:t>母</a:t>
            </a:r>
            <a:r>
              <a:rPr lang="en-US" altLang="zh-CN" sz="2400" dirty="0">
                <a:solidFill>
                  <a:srgbClr val="292929"/>
                </a:solidFill>
                <a:latin typeface="楷体" panose="02010609060101010101" charset="-122"/>
                <a:ea typeface="楷体" panose="02010609060101010101" charset="-122"/>
                <a:cs typeface="楷体" panose="02010609060101010101" charset="-122"/>
              </a:rPr>
              <a:t>:</a:t>
            </a:r>
            <a:r>
              <a:rPr lang="zh-CN" altLang="en-US" sz="2400" dirty="0">
                <a:solidFill>
                  <a:srgbClr val="292929"/>
                </a:solidFill>
                <a:latin typeface="楷体" panose="02010609060101010101" charset="-122"/>
                <a:ea typeface="楷体" panose="02010609060101010101" charset="-122"/>
                <a:cs typeface="楷体" panose="02010609060101010101" charset="-122"/>
              </a:rPr>
              <a:t>王氏，是状元王拱辰孙女也知书善文、</a:t>
            </a:r>
            <a:r>
              <a:rPr lang="zh-TW" altLang="en-US" sz="2400" dirty="0">
                <a:solidFill>
                  <a:srgbClr val="292929"/>
                </a:solidFill>
                <a:latin typeface="楷体" panose="02010609060101010101" charset="-122"/>
                <a:ea typeface="楷体" panose="02010609060101010101" charset="-122"/>
                <a:cs typeface="楷体" panose="02010609060101010101" charset="-122"/>
              </a:rPr>
              <a:t>家</a:t>
            </a:r>
            <a:r>
              <a:rPr lang="zh-CN" altLang="en-US" sz="2400" dirty="0">
                <a:solidFill>
                  <a:srgbClr val="292929"/>
                </a:solidFill>
                <a:latin typeface="楷体" panose="02010609060101010101" charset="-122"/>
                <a:ea typeface="楷体" panose="02010609060101010101" charset="-122"/>
                <a:cs typeface="楷体" panose="02010609060101010101" charset="-122"/>
              </a:rPr>
              <a:t>学渊</a:t>
            </a:r>
            <a:r>
              <a:rPr lang="zh-TW" altLang="en-US" sz="2400" dirty="0">
                <a:solidFill>
                  <a:srgbClr val="292929"/>
                </a:solidFill>
                <a:latin typeface="楷体" panose="02010609060101010101" charset="-122"/>
                <a:ea typeface="楷体" panose="02010609060101010101" charset="-122"/>
                <a:cs typeface="楷体" panose="02010609060101010101" charset="-122"/>
              </a:rPr>
              <a:t>源</a:t>
            </a:r>
            <a:r>
              <a:rPr lang="zh-CN" altLang="en-US" sz="2400" dirty="0">
                <a:solidFill>
                  <a:srgbClr val="292929"/>
                </a:solidFill>
                <a:latin typeface="楷体" panose="02010609060101010101" charset="-122"/>
                <a:ea typeface="楷体" panose="02010609060101010101" charset="-122"/>
                <a:cs typeface="楷体" panose="02010609060101010101" charset="-122"/>
              </a:rPr>
              <a:t>。</a:t>
            </a:r>
            <a:endParaRPr lang="zh-CN" altLang="en-US" sz="2400" dirty="0">
              <a:solidFill>
                <a:srgbClr val="292929"/>
              </a:solidFill>
              <a:latin typeface="楷体" panose="02010609060101010101" charset="-122"/>
              <a:ea typeface="楷体" panose="02010609060101010101" charset="-122"/>
              <a:cs typeface="楷体" panose="02010609060101010101" charset="-122"/>
            </a:endParaRPr>
          </a:p>
          <a:p>
            <a:pPr>
              <a:lnSpc>
                <a:spcPct val="80000"/>
              </a:lnSpc>
            </a:pPr>
            <a:endParaRPr lang="zh-CN" altLang="en-US" sz="2400" dirty="0">
              <a:solidFill>
                <a:srgbClr val="292929"/>
              </a:solidFill>
              <a:latin typeface="楷体" panose="02010609060101010101" charset="-122"/>
              <a:ea typeface="楷体" panose="02010609060101010101" charset="-122"/>
              <a:cs typeface="楷体" panose="02010609060101010101" charset="-122"/>
            </a:endParaRPr>
          </a:p>
          <a:p>
            <a:pPr>
              <a:lnSpc>
                <a:spcPct val="80000"/>
              </a:lnSpc>
            </a:pPr>
            <a:r>
              <a:rPr lang="zh-CN" altLang="en-US" sz="2400" dirty="0">
                <a:solidFill>
                  <a:srgbClr val="292929"/>
                </a:solidFill>
                <a:latin typeface="楷体" panose="02010609060101010101" charset="-122"/>
                <a:ea typeface="楷体" panose="02010609060101010101" charset="-122"/>
                <a:cs typeface="楷体" panose="02010609060101010101" charset="-122"/>
              </a:rPr>
              <a:t>夫：赵明诚对</a:t>
            </a:r>
            <a:r>
              <a:rPr lang="zh-CN" altLang="en-US" sz="2400" dirty="0">
                <a:solidFill>
                  <a:srgbClr val="292929"/>
                </a:solidFill>
                <a:latin typeface="楷体" panose="02010609060101010101" charset="-122"/>
                <a:ea typeface="楷体" panose="02010609060101010101" charset="-122"/>
                <a:cs typeface="楷体" panose="02010609060101010101" charset="-122"/>
                <a:sym typeface="Arial" panose="020B0604020202020204" pitchFamily="34" charset="0"/>
              </a:rPr>
              <a:t>考古学极下功夫，以《金石录》一书名满天下。</a:t>
            </a:r>
            <a:endParaRPr lang="zh-CN" altLang="en-US" sz="2400" dirty="0">
              <a:solidFill>
                <a:srgbClr val="292929"/>
              </a:solidFill>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80000"/>
              </a:lnSpc>
            </a:pPr>
            <a:r>
              <a:rPr lang="zh-CN" altLang="en-US" sz="2400" dirty="0">
                <a:solidFill>
                  <a:srgbClr val="292929"/>
                </a:solidFill>
                <a:latin typeface="楷体" panose="02010609060101010101" charset="-122"/>
                <a:ea typeface="楷体" panose="02010609060101010101" charset="-122"/>
                <a:cs typeface="楷体" panose="02010609060101010101" charset="-122"/>
                <a:sym typeface="Arial" panose="020B0604020202020204" pitchFamily="34" charset="0"/>
              </a:rPr>
              <a:t> </a:t>
            </a:r>
            <a:br>
              <a:rPr lang="zh-CN" altLang="en-US" sz="2400" dirty="0">
                <a:solidFill>
                  <a:srgbClr val="292929"/>
                </a:solidFill>
                <a:latin typeface="楷体" panose="02010609060101010101" charset="-122"/>
                <a:ea typeface="楷体" panose="02010609060101010101" charset="-122"/>
                <a:cs typeface="楷体" panose="02010609060101010101" charset="-122"/>
                <a:sym typeface="Arial" panose="020B0604020202020204" pitchFamily="34" charset="0"/>
              </a:rPr>
            </a:br>
            <a:r>
              <a:rPr lang="zh-CN" altLang="en-US" sz="2400" dirty="0">
                <a:solidFill>
                  <a:srgbClr val="292929"/>
                </a:solidFill>
                <a:latin typeface="楷体" panose="02010609060101010101" charset="-122"/>
                <a:ea typeface="楷体" panose="02010609060101010101" charset="-122"/>
                <a:cs typeface="楷体" panose="02010609060101010101" charset="-122"/>
                <a:sym typeface="Arial" panose="020B0604020202020204" pitchFamily="34" charset="0"/>
              </a:rPr>
              <a:t>表姐：王氏，宋奸臣秦桧之妻，但李清照一直耻其夫妇为人，无往来。</a:t>
            </a:r>
            <a:endParaRPr lang="zh-CN" altLang="en-US" sz="2400" dirty="0">
              <a:solidFill>
                <a:srgbClr val="292929"/>
              </a:solidFill>
              <a:latin typeface="楷体" panose="02010609060101010101" charset="-122"/>
              <a:ea typeface="楷体" panose="02010609060101010101" charset="-122"/>
              <a:cs typeface="楷体" panose="02010609060101010101" charset="-122"/>
              <a:sym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8194" name="文本框 8193" descr="宣紙背景"/>
          <p:cNvSpPr txBox="1"/>
          <p:nvPr/>
        </p:nvSpPr>
        <p:spPr>
          <a:xfrm>
            <a:off x="323850" y="188913"/>
            <a:ext cx="8353425" cy="6000750"/>
          </a:xfrm>
          <a:prstGeom prst="rect">
            <a:avLst/>
          </a:prstGeom>
          <a:blipFill rotWithShape="1">
            <a:blip r:embed="rId2">
              <a:alphaModFix amt="28999"/>
            </a:blip>
            <a:stretch>
              <a:fillRect/>
            </a:stretch>
          </a:blipFill>
          <a:ln w="9525">
            <a:noFill/>
          </a:ln>
        </p:spPr>
        <p:txBody>
          <a:bodyPr>
            <a:spAutoFit/>
          </a:bodyPr>
          <a:p>
            <a:pPr algn="l"/>
            <a:r>
              <a:rPr lang="en-US" altLang="zh-CN" sz="2400" dirty="0">
                <a:solidFill>
                  <a:schemeClr val="tx1"/>
                </a:solidFill>
                <a:latin typeface="迷你简黛玉" charset="-122"/>
                <a:ea typeface="迷你简黛玉" charset="-122"/>
              </a:rPr>
              <a:t>    </a:t>
            </a:r>
            <a:r>
              <a:rPr lang="zh-CN" altLang="en-US" sz="2400" dirty="0">
                <a:solidFill>
                  <a:schemeClr val="tx1"/>
                </a:solidFill>
                <a:latin typeface="迷你简黛玉" charset="-122"/>
                <a:ea typeface="迷你简黛玉" charset="-122"/>
              </a:rPr>
              <a:t>公元1127年，金人的铁锤砸烂了京都汴京的琼楼玉宛，徽宗、钦宗二帝被俘，北宋亡。高宗仓皇南逃，重新立国，史称南宋。李清照夫妻二人也被迫逃离山东青州故乡，辗转南渡到建康（今南京市）。赵明诚家在青州，有书册十余屋，被金兵洗劫一空。</a:t>
            </a:r>
            <a:endParaRPr lang="zh-CN" altLang="en-US" sz="2400" dirty="0">
              <a:solidFill>
                <a:schemeClr val="tx1"/>
              </a:solidFill>
              <a:latin typeface="迷你简黛玉" charset="-122"/>
              <a:ea typeface="迷你简黛玉" charset="-122"/>
            </a:endParaRPr>
          </a:p>
          <a:p>
            <a:pPr algn="l"/>
            <a:r>
              <a:rPr lang="zh-CN" altLang="en-US" sz="2400" dirty="0">
                <a:solidFill>
                  <a:schemeClr val="tx1"/>
                </a:solidFill>
                <a:latin typeface="迷你简黛玉" charset="-122"/>
                <a:ea typeface="迷你简黛玉" charset="-122"/>
              </a:rPr>
              <a:t>    公元1129年8月，赵明诚因病去世，当时李清照四十六岁。</a:t>
            </a:r>
            <a:endParaRPr lang="zh-CN" altLang="en-US" sz="2400" dirty="0">
              <a:solidFill>
                <a:schemeClr val="tx1"/>
              </a:solidFill>
              <a:latin typeface="迷你简黛玉" charset="-122"/>
              <a:ea typeface="迷你简黛玉" charset="-122"/>
            </a:endParaRPr>
          </a:p>
          <a:p>
            <a:pPr algn="l"/>
            <a:r>
              <a:rPr lang="zh-CN" altLang="en-US" sz="2400" dirty="0">
                <a:solidFill>
                  <a:schemeClr val="tx1"/>
                </a:solidFill>
                <a:latin typeface="迷你简黛玉" charset="-122"/>
                <a:ea typeface="迷你简黛玉" charset="-122"/>
              </a:rPr>
              <a:t>    接着金兵深入南下，孤身一人的李清照同南渡的难民一样，到处流亡。还曾被人诬陷通敌，险些入狱。再后来，李清照随身携带的凝聚了他们夫妻两人毕生心血的十余车金石古玩书画，也在颠沛流离的逃亡途中丧失殆尽。</a:t>
            </a:r>
            <a:endParaRPr lang="zh-CN" altLang="en-US" sz="2400" dirty="0">
              <a:solidFill>
                <a:schemeClr val="tx1"/>
              </a:solidFill>
              <a:latin typeface="迷你简黛玉" charset="-122"/>
              <a:ea typeface="迷你简黛玉" charset="-122"/>
            </a:endParaRPr>
          </a:p>
          <a:p>
            <a:pPr algn="l"/>
            <a:r>
              <a:rPr lang="zh-CN" altLang="en-US" sz="2400" dirty="0">
                <a:solidFill>
                  <a:schemeClr val="tx1"/>
                </a:solidFill>
                <a:latin typeface="迷你简黛玉" charset="-122"/>
                <a:ea typeface="迷你简黛玉" charset="-122"/>
              </a:rPr>
              <a:t>    晚年的李清照无儿无女，孑然一身，始终居无定所，饱尝了颠沛之苦、亡国之恨、丧夫之痛、孀居之哀，最后在杭州凄然死去，确切死期竟无人知晓，足见李清照晚年之孤独凄凉。</a:t>
            </a:r>
            <a:endParaRPr lang="zh-CN" altLang="en-US" sz="2400" dirty="0">
              <a:solidFill>
                <a:schemeClr val="tx1"/>
              </a:solidFill>
              <a:latin typeface="迷你简黛玉" charset="-122"/>
              <a:ea typeface="迷你简黛玉" charset="-122"/>
            </a:endParaRPr>
          </a:p>
          <a:p>
            <a:pPr algn="ctr"/>
            <a:r>
              <a:rPr lang="zh-CN" altLang="en-US" sz="2400" dirty="0">
                <a:solidFill>
                  <a:schemeClr val="tx1"/>
                </a:solidFill>
                <a:latin typeface="迷你简黛玉" charset="-122"/>
                <a:ea typeface="迷你简黛玉" charset="-122"/>
              </a:rPr>
              <a:t>    终上所述，我们可以用三个词语来概括李清照的一生：</a:t>
            </a:r>
            <a:r>
              <a:rPr lang="zh-CN" altLang="en-US" sz="2400" b="1" dirty="0">
                <a:solidFill>
                  <a:srgbClr val="FF0000"/>
                </a:solidFill>
                <a:latin typeface="迷你简黛玉" charset="-122"/>
                <a:ea typeface="迷你简黛玉" charset="-122"/>
              </a:rPr>
              <a:t>少历繁华、中经丧乱、晚景凄凉</a:t>
            </a:r>
            <a:endParaRPr lang="zh-CN" altLang="en-US" sz="2400" b="1" dirty="0">
              <a:solidFill>
                <a:srgbClr val="FF0000"/>
              </a:solidFill>
              <a:latin typeface="迷你简黛玉" charset="-122"/>
              <a:ea typeface="迷你简黛玉"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194"/>
                                        </p:tgtEl>
                                        <p:attrNameLst>
                                          <p:attrName>ppt_y</p:attrName>
                                        </p:attrNameLst>
                                      </p:cBhvr>
                                      <p:tavLst>
                                        <p:tav tm="0">
                                          <p:val>
                                            <p:strVal val="#ppt_y"/>
                                          </p:val>
                                        </p:tav>
                                        <p:tav tm="100000">
                                          <p:val>
                                            <p:strVal val="#ppt_y"/>
                                          </p:val>
                                        </p:tav>
                                      </p:tavLst>
                                    </p:anim>
                                    <p:anim calcmode="lin" valueType="num">
                                      <p:cBhvr>
                                        <p:cTn id="9" dur="500" fill="hold"/>
                                        <p:tgtEl>
                                          <p:spTgt spid="819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19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0242" name="标题 10241"/>
          <p:cNvSpPr>
            <a:spLocks noGrp="1"/>
          </p:cNvSpPr>
          <p:nvPr>
            <p:ph type="title"/>
          </p:nvPr>
        </p:nvSpPr>
        <p:spPr>
          <a:xfrm>
            <a:off x="914400" y="1202055"/>
            <a:ext cx="8229600" cy="1143000"/>
          </a:xfrm>
        </p:spPr>
        <p:txBody>
          <a:bodyPr anchor="ctr"/>
          <a:p>
            <a:r>
              <a:rPr lang="zh-CN" altLang="en-US" sz="6000" b="1">
                <a:solidFill>
                  <a:schemeClr val="bg2"/>
                </a:solidFill>
                <a:latin typeface="楷体" panose="02010609060101010101" charset="-122"/>
                <a:ea typeface="楷体" panose="02010609060101010101" charset="-122"/>
              </a:rPr>
              <a:t>前期</a:t>
            </a:r>
            <a:endParaRPr lang="zh-CN" altLang="en-US" sz="6000" b="1">
              <a:solidFill>
                <a:schemeClr val="bg2"/>
              </a:solidFill>
              <a:latin typeface="楷体" panose="02010609060101010101" charset="-122"/>
              <a:ea typeface="楷体" panose="02010609060101010101" charset="-122"/>
            </a:endParaRPr>
          </a:p>
        </p:txBody>
      </p:sp>
      <p:sp>
        <p:nvSpPr>
          <p:cNvPr id="11266" name="矩形 11265"/>
          <p:cNvSpPr/>
          <p:nvPr/>
        </p:nvSpPr>
        <p:spPr>
          <a:xfrm>
            <a:off x="3210243" y="2492058"/>
            <a:ext cx="3960812" cy="1873250"/>
          </a:xfrm>
          <a:prstGeom prst="rect">
            <a:avLst/>
          </a:prstGeom>
          <a:solidFill>
            <a:schemeClr val="bg1">
              <a:alpha val="40999"/>
            </a:schemeClr>
          </a:solidFill>
          <a:ln w="9525">
            <a:noFill/>
          </a:ln>
        </p:spPr>
        <p:txBody>
          <a:bodyPr vert="horz" wrap="none" anchor="ctr"/>
          <a:p>
            <a:r>
              <a:rPr lang="zh-CN" altLang="en-US" sz="3200" b="1" dirty="0">
                <a:solidFill>
                  <a:schemeClr val="tx1"/>
                </a:solidFill>
                <a:latin typeface="楷体" panose="02010609060101010101" charset="-122"/>
                <a:ea typeface="楷体" panose="02010609060101010101" charset="-122"/>
              </a:rPr>
              <a:t>溪亭暮晚，旧时韶光</a:t>
            </a:r>
            <a:endParaRPr lang="zh-CN" altLang="en-US" sz="3200" b="1" dirty="0">
              <a:solidFill>
                <a:schemeClr val="tx1"/>
              </a:solidFill>
              <a:latin typeface="楷体" panose="02010609060101010101" charset="-122"/>
              <a:ea typeface="楷体" panose="02010609060101010101" charset="-122"/>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2290" name="标题 12289"/>
          <p:cNvSpPr>
            <a:spLocks noGrp="1"/>
          </p:cNvSpPr>
          <p:nvPr>
            <p:ph type="title"/>
          </p:nvPr>
        </p:nvSpPr>
        <p:spPr>
          <a:xfrm>
            <a:off x="1677670" y="287655"/>
            <a:ext cx="7416800" cy="798830"/>
          </a:xfrm>
        </p:spPr>
        <p:txBody>
          <a:bodyPr anchor="ctr"/>
          <a:p>
            <a:r>
              <a:rPr lang="zh-CN" altLang="en-US" sz="2800" b="1">
                <a:solidFill>
                  <a:schemeClr val="tx1"/>
                </a:solidFill>
                <a:latin typeface="迷你简黛玉" charset="-122"/>
                <a:ea typeface="迷你简黛玉" charset="-122"/>
              </a:rPr>
              <a:t>前期</a:t>
            </a:r>
            <a:br>
              <a:rPr lang="zh-CN" altLang="en-US" sz="2800" b="1">
                <a:solidFill>
                  <a:schemeClr val="tx1"/>
                </a:solidFill>
                <a:latin typeface="迷你简黛玉" charset="-122"/>
                <a:ea typeface="迷你简黛玉" charset="-122"/>
              </a:rPr>
            </a:br>
            <a:r>
              <a:rPr lang="en-US" altLang="zh-CN" sz="2800" b="1">
                <a:solidFill>
                  <a:schemeClr val="tx1"/>
                </a:solidFill>
                <a:latin typeface="迷你简黛玉" charset="-122"/>
                <a:ea typeface="迷你简黛玉" charset="-122"/>
              </a:rPr>
              <a:t>1.</a:t>
            </a:r>
            <a:r>
              <a:rPr lang="zh-CN" altLang="en-US" sz="2800" b="1">
                <a:solidFill>
                  <a:schemeClr val="tx1"/>
                </a:solidFill>
                <a:latin typeface="迷你简黛玉" charset="-122"/>
                <a:ea typeface="迷你简黛玉" charset="-122"/>
              </a:rPr>
              <a:t>从少女到少妇</a:t>
            </a:r>
            <a:endParaRPr lang="zh-CN" altLang="en-US" sz="2800" b="1">
              <a:solidFill>
                <a:schemeClr val="tx1"/>
              </a:solidFill>
              <a:latin typeface="迷你简黛玉" charset="-122"/>
              <a:ea typeface="迷你简黛玉" charset="-122"/>
            </a:endParaRPr>
          </a:p>
        </p:txBody>
      </p:sp>
      <p:sp>
        <p:nvSpPr>
          <p:cNvPr id="12291" name="文本占位符 12290"/>
          <p:cNvSpPr>
            <a:spLocks noGrp="1"/>
          </p:cNvSpPr>
          <p:nvPr>
            <p:ph type="body" idx="1"/>
          </p:nvPr>
        </p:nvSpPr>
        <p:spPr>
          <a:xfrm>
            <a:off x="2556510" y="1489710"/>
            <a:ext cx="6121400" cy="734695"/>
          </a:xfrm>
        </p:spPr>
        <p:txBody>
          <a:bodyPr/>
          <a:p>
            <a:pPr algn="ctr">
              <a:lnSpc>
                <a:spcPct val="80000"/>
              </a:lnSpc>
              <a:buNone/>
            </a:pPr>
            <a:r>
              <a:rPr lang="zh-CN" altLang="en-US" sz="2800" b="1">
                <a:latin typeface="迷你简黛玉" charset="-122"/>
                <a:ea typeface="迷你简黛玉" charset="-122"/>
              </a:rPr>
              <a:t>（</a:t>
            </a:r>
            <a:r>
              <a:rPr lang="en-US" altLang="zh-CN" sz="2800" b="1">
                <a:latin typeface="迷你简黛玉" charset="-122"/>
                <a:ea typeface="迷你简黛玉" charset="-122"/>
              </a:rPr>
              <a:t>1</a:t>
            </a:r>
            <a:r>
              <a:rPr lang="zh-CN" altLang="en-US" sz="2800" b="1">
                <a:latin typeface="迷你简黛玉" charset="-122"/>
                <a:ea typeface="迷你简黛玉" charset="-122"/>
              </a:rPr>
              <a:t>）待字汴京，词名轰动</a:t>
            </a:r>
            <a:endParaRPr lang="zh-CN" altLang="en-US" sz="2800">
              <a:latin typeface="迷你简黛玉" charset="-122"/>
              <a:ea typeface="迷你简黛玉" charset="-122"/>
            </a:endParaRPr>
          </a:p>
          <a:p>
            <a:pPr>
              <a:lnSpc>
                <a:spcPct val="80000"/>
              </a:lnSpc>
              <a:buNone/>
            </a:pPr>
            <a:r>
              <a:rPr lang="zh-CN" altLang="en-US" sz="2800">
                <a:latin typeface="华文行楷" pitchFamily="2" charset="-122"/>
                <a:ea typeface="华文行楷" pitchFamily="2" charset="-122"/>
              </a:rPr>
              <a:t>                </a:t>
            </a:r>
            <a:endParaRPr lang="zh-CN" altLang="en-US">
              <a:latin typeface="华文行楷" pitchFamily="2" charset="-122"/>
              <a:ea typeface="华文行楷" pitchFamily="2" charset="-122"/>
            </a:endParaRPr>
          </a:p>
          <a:p>
            <a:pPr>
              <a:lnSpc>
                <a:spcPct val="80000"/>
              </a:lnSpc>
              <a:buNone/>
            </a:pPr>
            <a:r>
              <a:rPr lang="zh-CN" altLang="en-US" sz="2800">
                <a:latin typeface="华文行楷" pitchFamily="2" charset="-122"/>
                <a:ea typeface="华文行楷" pitchFamily="2" charset="-122"/>
              </a:rPr>
              <a:t>    </a:t>
            </a:r>
            <a:endParaRPr lang="zh-CN" altLang="en-US" sz="2800">
              <a:latin typeface="华文行楷" pitchFamily="2" charset="-122"/>
              <a:ea typeface="华文行楷" pitchFamily="2" charset="-122"/>
            </a:endParaRPr>
          </a:p>
        </p:txBody>
      </p:sp>
      <p:sp>
        <p:nvSpPr>
          <p:cNvPr id="2" name="文本框 1"/>
          <p:cNvSpPr txBox="1"/>
          <p:nvPr/>
        </p:nvSpPr>
        <p:spPr>
          <a:xfrm>
            <a:off x="1430020" y="1913255"/>
            <a:ext cx="7678420" cy="4570730"/>
          </a:xfrm>
          <a:prstGeom prst="rect">
            <a:avLst/>
          </a:prstGeom>
          <a:noFill/>
        </p:spPr>
        <p:txBody>
          <a:bodyPr wrap="square" rtlCol="0">
            <a:spAutoFit/>
          </a:bodyPr>
          <a:p>
            <a:pPr>
              <a:lnSpc>
                <a:spcPct val="130000"/>
              </a:lnSpc>
              <a:spcBef>
                <a:spcPts val="0"/>
              </a:spcBef>
              <a:spcAft>
                <a:spcPts val="0"/>
              </a:spcAft>
            </a:pPr>
            <a:r>
              <a:rPr lang="zh-CN" altLang="en-US" sz="3200" b="1" dirty="0">
                <a:sym typeface="+mn-ea"/>
              </a:rPr>
              <a:t>如梦令 </a:t>
            </a:r>
            <a:br>
              <a:rPr lang="zh-CN" altLang="en-US" sz="3200" dirty="0">
                <a:sym typeface="+mn-ea"/>
              </a:rPr>
            </a:br>
            <a:r>
              <a:rPr lang="zh-CN" altLang="en-US" sz="3200" b="1" dirty="0">
                <a:sym typeface="+mn-ea"/>
              </a:rPr>
              <a:t>昨夜雨疏风骤， </a:t>
            </a:r>
            <a:br>
              <a:rPr lang="zh-CN" altLang="en-US" sz="3200" b="1" dirty="0">
                <a:sym typeface="+mn-ea"/>
              </a:rPr>
            </a:br>
            <a:r>
              <a:rPr lang="zh-CN" altLang="en-US" sz="3200" b="1" dirty="0">
                <a:sym typeface="+mn-ea"/>
              </a:rPr>
              <a:t>浓睡不消残酒。 </a:t>
            </a:r>
            <a:br>
              <a:rPr lang="zh-CN" altLang="en-US" sz="3200" b="1" dirty="0">
                <a:sym typeface="+mn-ea"/>
              </a:rPr>
            </a:br>
            <a:r>
              <a:rPr lang="zh-CN" altLang="en-US" sz="3200" b="1" dirty="0">
                <a:sym typeface="+mn-ea"/>
              </a:rPr>
              <a:t>试问卷帘人， </a:t>
            </a:r>
            <a:br>
              <a:rPr lang="zh-CN" altLang="en-US" sz="3200" b="1" dirty="0">
                <a:sym typeface="+mn-ea"/>
              </a:rPr>
            </a:br>
            <a:r>
              <a:rPr lang="zh-CN" altLang="en-US" sz="3200" b="1" dirty="0">
                <a:sym typeface="+mn-ea"/>
              </a:rPr>
              <a:t>却道海棠依旧。 </a:t>
            </a:r>
            <a:br>
              <a:rPr lang="zh-CN" altLang="en-US" sz="3200" b="1" dirty="0">
                <a:sym typeface="+mn-ea"/>
              </a:rPr>
            </a:br>
            <a:r>
              <a:rPr lang="zh-CN" altLang="en-US" sz="3200" b="1" dirty="0">
                <a:sym typeface="+mn-ea"/>
              </a:rPr>
              <a:t>知否？知否？ </a:t>
            </a:r>
            <a:br>
              <a:rPr lang="zh-CN" altLang="en-US" sz="3200" b="1" dirty="0">
                <a:sym typeface="+mn-ea"/>
              </a:rPr>
            </a:br>
            <a:r>
              <a:rPr lang="zh-CN" altLang="en-US" sz="3200" b="1" dirty="0">
                <a:sym typeface="+mn-ea"/>
              </a:rPr>
              <a:t>应是绿肥红瘦。</a:t>
            </a:r>
            <a:r>
              <a:rPr lang="zh-CN" altLang="en-US" sz="3200" dirty="0">
                <a:sym typeface="+mn-ea"/>
              </a:rPr>
              <a:t> </a:t>
            </a:r>
            <a:endParaRPr lang="zh-CN" altLang="en-US" sz="320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charRg st="0" end="13"/>
                                            </p:txEl>
                                          </p:spTgt>
                                        </p:tgtEl>
                                        <p:attrNameLst>
                                          <p:attrName>style.visibility</p:attrName>
                                        </p:attrNameLst>
                                      </p:cBhvr>
                                      <p:to>
                                        <p:strVal val="visible"/>
                                      </p:to>
                                    </p:set>
                                    <p:animEffect transition="in" filter="fade">
                                      <p:cBhvr>
                                        <p:cTn id="7" dur="1000"/>
                                        <p:tgtEl>
                                          <p:spTgt spid="12291">
                                            <p:txEl>
                                              <p:charRg st="0" end="1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1">
                                            <p:txEl>
                                              <p:charRg st="13" end="30"/>
                                            </p:txEl>
                                          </p:spTgt>
                                        </p:tgtEl>
                                        <p:attrNameLst>
                                          <p:attrName>style.visibility</p:attrName>
                                        </p:attrNameLst>
                                      </p:cBhvr>
                                      <p:to>
                                        <p:strVal val="visible"/>
                                      </p:to>
                                    </p:set>
                                    <p:animEffect transition="in" filter="fade">
                                      <p:cBhvr>
                                        <p:cTn id="10" dur="1000"/>
                                        <p:tgtEl>
                                          <p:spTgt spid="12291">
                                            <p:txEl>
                                              <p:charRg st="13" end="3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5362" name="文本框 15361"/>
          <p:cNvSpPr txBox="1"/>
          <p:nvPr/>
        </p:nvSpPr>
        <p:spPr>
          <a:xfrm>
            <a:off x="278130" y="548640"/>
            <a:ext cx="9474835" cy="1691640"/>
          </a:xfrm>
          <a:prstGeom prst="rect">
            <a:avLst/>
          </a:prstGeom>
          <a:noFill/>
          <a:ln w="9525">
            <a:noFill/>
          </a:ln>
        </p:spPr>
        <p:txBody>
          <a:bodyPr wrap="square">
            <a:spAutoFit/>
          </a:bodyPr>
          <a:p>
            <a:r>
              <a:rPr lang="zh-CN" altLang="en-US" sz="3200" b="1">
                <a:solidFill>
                  <a:srgbClr val="292929"/>
                </a:solidFill>
                <a:latin typeface="迷你简黛玉" charset="-122"/>
                <a:ea typeface="迷你简黛玉" charset="-122"/>
              </a:rPr>
              <a:t>（</a:t>
            </a:r>
            <a:r>
              <a:rPr lang="en-US" altLang="zh-CN" sz="3200" b="1">
                <a:solidFill>
                  <a:srgbClr val="292929"/>
                </a:solidFill>
                <a:latin typeface="迷你简黛玉" charset="-122"/>
                <a:ea typeface="迷你简黛玉" charset="-122"/>
              </a:rPr>
              <a:t>2</a:t>
            </a:r>
            <a:r>
              <a:rPr lang="zh-CN" altLang="en-US" sz="3200" b="1">
                <a:solidFill>
                  <a:srgbClr val="292929"/>
                </a:solidFill>
                <a:latin typeface="迷你简黛玉" charset="-122"/>
                <a:ea typeface="迷你简黛玉" charset="-122"/>
              </a:rPr>
              <a:t>）合卺初嫁，旋遭不幸</a:t>
            </a:r>
            <a:endParaRPr lang="zh-CN" altLang="en-US" sz="3200" b="1">
              <a:solidFill>
                <a:srgbClr val="292929"/>
              </a:solidFill>
              <a:latin typeface="迷你简黛玉" charset="-122"/>
              <a:ea typeface="迷你简黛玉" charset="-122"/>
            </a:endParaRPr>
          </a:p>
          <a:p>
            <a:pPr algn="l"/>
            <a:r>
              <a:rPr lang="zh-CN" altLang="en-US" sz="2400">
                <a:solidFill>
                  <a:srgbClr val="292929"/>
                </a:solidFill>
                <a:latin typeface="楷体" panose="02010609060101010101" charset="-122"/>
                <a:ea typeface="楷体" panose="02010609060101010101" charset="-122"/>
                <a:cs typeface="楷体" panose="02010609060101010101" charset="-122"/>
              </a:rPr>
              <a:t>    李清照</a:t>
            </a:r>
            <a:r>
              <a:rPr lang="en-US" altLang="zh-CN" sz="2400">
                <a:solidFill>
                  <a:srgbClr val="292929"/>
                </a:solidFill>
                <a:latin typeface="楷体" panose="02010609060101010101" charset="-122"/>
                <a:ea typeface="楷体" panose="02010609060101010101" charset="-122"/>
                <a:cs typeface="楷体" panose="02010609060101010101" charset="-122"/>
              </a:rPr>
              <a:t>18</a:t>
            </a:r>
            <a:r>
              <a:rPr lang="zh-CN" altLang="en-US" sz="2400">
                <a:solidFill>
                  <a:srgbClr val="292929"/>
                </a:solidFill>
                <a:latin typeface="楷体" panose="02010609060101010101" charset="-122"/>
                <a:ea typeface="楷体" panose="02010609060101010101" charset="-122"/>
                <a:cs typeface="楷体" panose="02010609060101010101" charset="-122"/>
              </a:rPr>
              <a:t>岁出嫁，与赵明诚可说是天作之合。                                                                                            关于她与赵明诚间甜蜜的故事可从</a:t>
            </a:r>
            <a:r>
              <a:rPr lang="en-US" altLang="zh-CN" sz="2400">
                <a:solidFill>
                  <a:srgbClr val="292929"/>
                </a:solidFill>
                <a:latin typeface="楷体" panose="02010609060101010101" charset="-122"/>
                <a:ea typeface="楷体" panose="02010609060101010101" charset="-122"/>
                <a:cs typeface="楷体" panose="02010609060101010101" charset="-122"/>
              </a:rPr>
              <a:t>《</a:t>
            </a:r>
            <a:r>
              <a:rPr lang="zh-CN" altLang="en-US" sz="2400">
                <a:solidFill>
                  <a:srgbClr val="292929"/>
                </a:solidFill>
                <a:latin typeface="楷体" panose="02010609060101010101" charset="-122"/>
                <a:ea typeface="楷体" panose="02010609060101010101" charset="-122"/>
                <a:cs typeface="楷体" panose="02010609060101010101" charset="-122"/>
              </a:rPr>
              <a:t>点绛唇</a:t>
            </a:r>
            <a:r>
              <a:rPr lang="en-US" altLang="zh-CN" sz="2400">
                <a:solidFill>
                  <a:srgbClr val="292929"/>
                </a:solidFill>
                <a:latin typeface="楷体" panose="02010609060101010101" charset="-122"/>
                <a:ea typeface="楷体" panose="02010609060101010101" charset="-122"/>
                <a:cs typeface="楷体" panose="02010609060101010101" charset="-122"/>
              </a:rPr>
              <a:t>》</a:t>
            </a:r>
            <a:r>
              <a:rPr lang="zh-CN" altLang="en-US" sz="2400">
                <a:solidFill>
                  <a:srgbClr val="292929"/>
                </a:solidFill>
                <a:latin typeface="楷体" panose="02010609060101010101" charset="-122"/>
                <a:ea typeface="楷体" panose="02010609060101010101" charset="-122"/>
                <a:cs typeface="楷体" panose="02010609060101010101" charset="-122"/>
              </a:rPr>
              <a:t>略微探知。</a:t>
            </a:r>
            <a:endParaRPr lang="zh-CN" altLang="en-US" sz="2400">
              <a:solidFill>
                <a:srgbClr val="292929"/>
              </a:solidFill>
              <a:latin typeface="楷体" panose="02010609060101010101" charset="-122"/>
              <a:ea typeface="楷体" panose="02010609060101010101" charset="-122"/>
              <a:cs typeface="楷体" panose="02010609060101010101" charset="-122"/>
            </a:endParaRPr>
          </a:p>
          <a:p>
            <a:r>
              <a:rPr lang="zh-CN" altLang="en-US" sz="2400">
                <a:solidFill>
                  <a:srgbClr val="292929"/>
                </a:solidFill>
                <a:latin typeface="楷体" panose="02010609060101010101" charset="-122"/>
                <a:ea typeface="楷体" panose="02010609060101010101" charset="-122"/>
                <a:cs typeface="楷体" panose="02010609060101010101" charset="-122"/>
              </a:rPr>
              <a:t>   </a:t>
            </a:r>
            <a:endParaRPr lang="zh-CN" altLang="en-US" sz="2400">
              <a:solidFill>
                <a:srgbClr val="292929"/>
              </a:solidFill>
              <a:latin typeface="楷体" panose="02010609060101010101" charset="-122"/>
              <a:ea typeface="楷体" panose="02010609060101010101" charset="-122"/>
              <a:cs typeface="楷体" panose="02010609060101010101" charset="-122"/>
            </a:endParaRPr>
          </a:p>
        </p:txBody>
      </p:sp>
      <p:sp>
        <p:nvSpPr>
          <p:cNvPr id="15363" name="文本框 15362"/>
          <p:cNvSpPr txBox="1"/>
          <p:nvPr/>
        </p:nvSpPr>
        <p:spPr>
          <a:xfrm>
            <a:off x="1202690" y="2240280"/>
            <a:ext cx="6276975" cy="3311525"/>
          </a:xfrm>
          <a:prstGeom prst="rect">
            <a:avLst/>
          </a:prstGeom>
          <a:noFill/>
          <a:ln w="9525">
            <a:noFill/>
          </a:ln>
        </p:spPr>
        <p:txBody>
          <a:bodyPr vert="eaVert">
            <a:spAutoFit/>
          </a:bodyPr>
          <a:p>
            <a:pPr algn="l"/>
            <a:r>
              <a:rPr lang="zh-CN" altLang="en-US" sz="3600">
                <a:solidFill>
                  <a:srgbClr val="292929"/>
                </a:solidFill>
                <a:latin typeface="黑体" panose="02010609060101010101" charset="-122"/>
                <a:ea typeface="黑体" panose="02010609060101010101" charset="-122"/>
              </a:rPr>
              <a:t>点绛唇</a:t>
            </a:r>
            <a:endParaRPr lang="zh-CN" altLang="en-US" sz="3600">
              <a:solidFill>
                <a:srgbClr val="292929"/>
              </a:solidFill>
              <a:latin typeface="楷体" panose="02010609060101010101" charset="-122"/>
              <a:ea typeface="楷体" panose="02010609060101010101" charset="-122"/>
              <a:cs typeface="楷体" panose="02010609060101010101" charset="-122"/>
            </a:endParaRPr>
          </a:p>
          <a:p>
            <a:pPr algn="l"/>
            <a:r>
              <a:rPr lang="zh-CN" altLang="en-US" sz="3600">
                <a:solidFill>
                  <a:srgbClr val="292929"/>
                </a:solidFill>
                <a:latin typeface="楷体" panose="02010609060101010101" charset="-122"/>
                <a:ea typeface="楷体" panose="02010609060101010101" charset="-122"/>
                <a:cs typeface="楷体" panose="02010609060101010101" charset="-122"/>
                <a:sym typeface="+mn-ea"/>
              </a:rPr>
              <a:t>蹴罢秋千</a:t>
            </a:r>
            <a:br>
              <a:rPr lang="zh-CN" altLang="en-US" sz="3600">
                <a:solidFill>
                  <a:srgbClr val="292929"/>
                </a:solidFill>
                <a:latin typeface="楷体" panose="02010609060101010101" charset="-122"/>
                <a:ea typeface="楷体" panose="02010609060101010101" charset="-122"/>
                <a:cs typeface="楷体" panose="02010609060101010101" charset="-122"/>
              </a:rPr>
            </a:br>
            <a:r>
              <a:rPr lang="zh-CN" altLang="en-US" sz="3600">
                <a:solidFill>
                  <a:srgbClr val="292929"/>
                </a:solidFill>
                <a:latin typeface="楷体" panose="02010609060101010101" charset="-122"/>
                <a:ea typeface="楷体" panose="02010609060101010101" charset="-122"/>
                <a:cs typeface="楷体" panose="02010609060101010101" charset="-122"/>
              </a:rPr>
              <a:t>起来慵整纤纤手</a:t>
            </a:r>
            <a:br>
              <a:rPr lang="zh-CN" altLang="en-US" sz="3600">
                <a:solidFill>
                  <a:srgbClr val="292929"/>
                </a:solidFill>
                <a:latin typeface="楷体" panose="02010609060101010101" charset="-122"/>
                <a:ea typeface="楷体" panose="02010609060101010101" charset="-122"/>
                <a:cs typeface="楷体" panose="02010609060101010101" charset="-122"/>
              </a:rPr>
            </a:br>
            <a:r>
              <a:rPr lang="zh-CN" altLang="en-US" sz="3600">
                <a:solidFill>
                  <a:srgbClr val="292929"/>
                </a:solidFill>
                <a:latin typeface="楷体" panose="02010609060101010101" charset="-122"/>
                <a:ea typeface="楷体" panose="02010609060101010101" charset="-122"/>
                <a:cs typeface="楷体" panose="02010609060101010101" charset="-122"/>
              </a:rPr>
              <a:t>露浓花瘦</a:t>
            </a:r>
            <a:br>
              <a:rPr lang="zh-CN" altLang="en-US" sz="3600">
                <a:solidFill>
                  <a:srgbClr val="292929"/>
                </a:solidFill>
                <a:latin typeface="楷体" panose="02010609060101010101" charset="-122"/>
                <a:ea typeface="楷体" panose="02010609060101010101" charset="-122"/>
                <a:cs typeface="楷体" panose="02010609060101010101" charset="-122"/>
              </a:rPr>
            </a:br>
            <a:r>
              <a:rPr lang="zh-CN" altLang="en-US" sz="3600">
                <a:solidFill>
                  <a:srgbClr val="292929"/>
                </a:solidFill>
                <a:latin typeface="楷体" panose="02010609060101010101" charset="-122"/>
                <a:ea typeface="楷体" panose="02010609060101010101" charset="-122"/>
                <a:cs typeface="楷体" panose="02010609060101010101" charset="-122"/>
              </a:rPr>
              <a:t>薄汗轻衣透</a:t>
            </a:r>
            <a:endParaRPr lang="zh-CN" altLang="en-US" sz="3600">
              <a:solidFill>
                <a:srgbClr val="292929"/>
              </a:solidFill>
              <a:latin typeface="楷体" panose="02010609060101010101" charset="-122"/>
              <a:ea typeface="楷体" panose="02010609060101010101" charset="-122"/>
              <a:cs typeface="楷体" panose="02010609060101010101" charset="-122"/>
            </a:endParaRPr>
          </a:p>
          <a:p>
            <a:pPr algn="l"/>
            <a:endParaRPr lang="zh-CN" altLang="en-US" sz="3600">
              <a:solidFill>
                <a:srgbClr val="292929"/>
              </a:solidFill>
              <a:latin typeface="楷体" panose="02010609060101010101" charset="-122"/>
              <a:ea typeface="楷体" panose="02010609060101010101" charset="-122"/>
              <a:cs typeface="楷体" panose="02010609060101010101" charset="-122"/>
            </a:endParaRPr>
          </a:p>
          <a:p>
            <a:pPr algn="l"/>
            <a:r>
              <a:rPr lang="zh-CN" altLang="en-US" sz="3600">
                <a:solidFill>
                  <a:srgbClr val="292929"/>
                </a:solidFill>
                <a:latin typeface="楷体" panose="02010609060101010101" charset="-122"/>
                <a:ea typeface="楷体" panose="02010609060101010101" charset="-122"/>
                <a:cs typeface="楷体" panose="02010609060101010101" charset="-122"/>
              </a:rPr>
              <a:t>见客入来</a:t>
            </a:r>
            <a:br>
              <a:rPr lang="zh-CN" altLang="en-US" sz="3600">
                <a:solidFill>
                  <a:srgbClr val="292929"/>
                </a:solidFill>
                <a:latin typeface="楷体" panose="02010609060101010101" charset="-122"/>
                <a:ea typeface="楷体" panose="02010609060101010101" charset="-122"/>
                <a:cs typeface="楷体" panose="02010609060101010101" charset="-122"/>
              </a:rPr>
            </a:br>
            <a:r>
              <a:rPr lang="zh-CN" altLang="en-US" sz="3600">
                <a:solidFill>
                  <a:srgbClr val="292929"/>
                </a:solidFill>
                <a:latin typeface="楷体" panose="02010609060101010101" charset="-122"/>
                <a:ea typeface="楷体" panose="02010609060101010101" charset="-122"/>
                <a:cs typeface="楷体" panose="02010609060101010101" charset="-122"/>
              </a:rPr>
              <a:t>袜铲金钗溜</a:t>
            </a:r>
            <a:br>
              <a:rPr lang="zh-CN" altLang="en-US" sz="3600">
                <a:solidFill>
                  <a:srgbClr val="292929"/>
                </a:solidFill>
                <a:latin typeface="楷体" panose="02010609060101010101" charset="-122"/>
                <a:ea typeface="楷体" panose="02010609060101010101" charset="-122"/>
                <a:cs typeface="楷体" panose="02010609060101010101" charset="-122"/>
              </a:rPr>
            </a:br>
            <a:r>
              <a:rPr lang="zh-CN" altLang="en-US" sz="3600">
                <a:solidFill>
                  <a:srgbClr val="292929"/>
                </a:solidFill>
                <a:latin typeface="楷体" panose="02010609060101010101" charset="-122"/>
                <a:ea typeface="楷体" panose="02010609060101010101" charset="-122"/>
                <a:cs typeface="楷体" panose="02010609060101010101" charset="-122"/>
              </a:rPr>
              <a:t>和羞走</a:t>
            </a:r>
            <a:br>
              <a:rPr lang="zh-CN" altLang="en-US" sz="3600">
                <a:solidFill>
                  <a:srgbClr val="292929"/>
                </a:solidFill>
                <a:latin typeface="楷体" panose="02010609060101010101" charset="-122"/>
                <a:ea typeface="楷体" panose="02010609060101010101" charset="-122"/>
                <a:cs typeface="楷体" panose="02010609060101010101" charset="-122"/>
              </a:rPr>
            </a:br>
            <a:r>
              <a:rPr lang="zh-CN" altLang="en-US" sz="3600">
                <a:solidFill>
                  <a:srgbClr val="292929"/>
                </a:solidFill>
                <a:latin typeface="楷体" panose="02010609060101010101" charset="-122"/>
                <a:ea typeface="楷体" panose="02010609060101010101" charset="-122"/>
                <a:cs typeface="楷体" panose="02010609060101010101" charset="-122"/>
              </a:rPr>
              <a:t>倚门回首</a:t>
            </a:r>
            <a:br>
              <a:rPr lang="zh-CN" altLang="en-US" sz="3600">
                <a:solidFill>
                  <a:srgbClr val="292929"/>
                </a:solidFill>
                <a:latin typeface="楷体" panose="02010609060101010101" charset="-122"/>
                <a:ea typeface="楷体" panose="02010609060101010101" charset="-122"/>
                <a:cs typeface="楷体" panose="02010609060101010101" charset="-122"/>
              </a:rPr>
            </a:br>
            <a:r>
              <a:rPr lang="zh-CN" altLang="en-US" sz="3600">
                <a:solidFill>
                  <a:srgbClr val="292929"/>
                </a:solidFill>
                <a:latin typeface="楷体" panose="02010609060101010101" charset="-122"/>
                <a:ea typeface="楷体" panose="02010609060101010101" charset="-122"/>
                <a:cs typeface="楷体" panose="02010609060101010101" charset="-122"/>
              </a:rPr>
              <a:t>却把青梅嗅</a:t>
            </a:r>
            <a:endParaRPr lang="zh-CN" altLang="en-US" sz="3600">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fade">
                                      <p:cBhvr>
                                        <p:cTn id="12" dur="2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7410" name="文本框 17409"/>
          <p:cNvSpPr txBox="1"/>
          <p:nvPr/>
        </p:nvSpPr>
        <p:spPr>
          <a:xfrm>
            <a:off x="1981835" y="215900"/>
            <a:ext cx="6121400" cy="1066800"/>
          </a:xfrm>
          <a:prstGeom prst="rect">
            <a:avLst/>
          </a:prstGeom>
          <a:noFill/>
          <a:ln w="9525">
            <a:noFill/>
          </a:ln>
        </p:spPr>
        <p:txBody>
          <a:bodyPr>
            <a:spAutoFit/>
          </a:bodyPr>
          <a:p>
            <a:endParaRPr lang="en-US" altLang="zh-CN" sz="3200" b="1">
              <a:solidFill>
                <a:srgbClr val="292929"/>
              </a:solidFill>
              <a:latin typeface="华文楷体" pitchFamily="2" charset="-122"/>
              <a:ea typeface="华文楷体" pitchFamily="2" charset="-122"/>
            </a:endParaRPr>
          </a:p>
          <a:p>
            <a:r>
              <a:rPr lang="en-US" altLang="zh-CN" sz="3200" b="1">
                <a:solidFill>
                  <a:srgbClr val="292929"/>
                </a:solidFill>
                <a:latin typeface="迷你简黛玉" charset="-122"/>
                <a:ea typeface="迷你简黛玉" charset="-122"/>
              </a:rPr>
              <a:t>2.</a:t>
            </a:r>
            <a:r>
              <a:rPr lang="zh-CN" altLang="en-US" sz="3200" b="1">
                <a:solidFill>
                  <a:srgbClr val="292929"/>
                </a:solidFill>
                <a:latin typeface="迷你简黛玉" charset="-122"/>
                <a:ea typeface="迷你简黛玉" charset="-122"/>
              </a:rPr>
              <a:t>党争株连，千古奇冤</a:t>
            </a:r>
            <a:endParaRPr lang="zh-CN" altLang="en-US" sz="3200" b="1">
              <a:solidFill>
                <a:srgbClr val="292929"/>
              </a:solidFill>
              <a:latin typeface="迷你简黛玉" charset="-122"/>
              <a:ea typeface="迷你简黛玉" charset="-122"/>
            </a:endParaRPr>
          </a:p>
        </p:txBody>
      </p:sp>
      <p:sp>
        <p:nvSpPr>
          <p:cNvPr id="17411" name="文本框 17410"/>
          <p:cNvSpPr txBox="1"/>
          <p:nvPr/>
        </p:nvSpPr>
        <p:spPr>
          <a:xfrm>
            <a:off x="3400425" y="2224088"/>
            <a:ext cx="184150" cy="519112"/>
          </a:xfrm>
          <a:prstGeom prst="rect">
            <a:avLst/>
          </a:prstGeom>
          <a:noFill/>
          <a:ln w="9525">
            <a:noFill/>
          </a:ln>
        </p:spPr>
        <p:txBody>
          <a:bodyPr wrap="none" anchor="t">
            <a:spAutoFit/>
          </a:bodyPr>
          <a:p>
            <a:pPr algn="l"/>
            <a:endParaRPr sz="2800">
              <a:solidFill>
                <a:schemeClr val="tx1"/>
              </a:solidFill>
              <a:latin typeface="Arial" panose="020B0604020202020204" pitchFamily="34" charset="0"/>
            </a:endParaRPr>
          </a:p>
        </p:txBody>
      </p:sp>
      <p:sp>
        <p:nvSpPr>
          <p:cNvPr id="17412" name="文本框 17411"/>
          <p:cNvSpPr txBox="1"/>
          <p:nvPr/>
        </p:nvSpPr>
        <p:spPr>
          <a:xfrm>
            <a:off x="1171575" y="1641475"/>
            <a:ext cx="7972425" cy="953135"/>
          </a:xfrm>
          <a:prstGeom prst="rect">
            <a:avLst/>
          </a:prstGeom>
          <a:noFill/>
          <a:ln w="9525">
            <a:noFill/>
          </a:ln>
        </p:spPr>
        <p:txBody>
          <a:bodyPr wrap="square">
            <a:spAutoFit/>
          </a:bodyPr>
          <a:p>
            <a:pPr algn="l"/>
            <a:r>
              <a:rPr lang="en-US" altLang="zh-CN" sz="2400">
                <a:solidFill>
                  <a:srgbClr val="292929"/>
                </a:solidFill>
                <a:latin typeface="迷你简黛玉" charset="-122"/>
                <a:ea typeface="迷你简黛玉" charset="-122"/>
              </a:rPr>
              <a:t>    </a:t>
            </a:r>
            <a:r>
              <a:rPr lang="zh-CN" altLang="en-US" sz="2800">
                <a:solidFill>
                  <a:srgbClr val="292929"/>
                </a:solidFill>
                <a:latin typeface="楷体" panose="02010609060101010101" charset="-122"/>
                <a:ea typeface="楷体" panose="02010609060101010101" charset="-122"/>
                <a:cs typeface="楷体" panose="02010609060101010101" charset="-122"/>
              </a:rPr>
              <a:t>李清照被遣返老家，时值</a:t>
            </a:r>
            <a:r>
              <a:rPr lang="en-US" altLang="zh-CN" sz="2800">
                <a:solidFill>
                  <a:srgbClr val="292929"/>
                </a:solidFill>
                <a:latin typeface="楷体" panose="02010609060101010101" charset="-122"/>
                <a:ea typeface="楷体" panose="02010609060101010101" charset="-122"/>
                <a:cs typeface="楷体" panose="02010609060101010101" charset="-122"/>
              </a:rPr>
              <a:t>20</a:t>
            </a:r>
            <a:r>
              <a:rPr lang="zh-CN" altLang="en-US" sz="2800">
                <a:solidFill>
                  <a:srgbClr val="292929"/>
                </a:solidFill>
                <a:latin typeface="楷体" panose="02010609060101010101" charset="-122"/>
                <a:ea typeface="楷体" panose="02010609060101010101" charset="-122"/>
                <a:cs typeface="楷体" panose="02010609060101010101" charset="-122"/>
              </a:rPr>
              <a:t>，婚后仅短短</a:t>
            </a:r>
            <a:r>
              <a:rPr lang="en-US" altLang="zh-CN" sz="2800">
                <a:solidFill>
                  <a:srgbClr val="292929"/>
                </a:solidFill>
                <a:latin typeface="楷体" panose="02010609060101010101" charset="-122"/>
                <a:ea typeface="楷体" panose="02010609060101010101" charset="-122"/>
                <a:cs typeface="楷体" panose="02010609060101010101" charset="-122"/>
              </a:rPr>
              <a:t>2</a:t>
            </a:r>
            <a:r>
              <a:rPr lang="zh-CN" altLang="en-US" sz="2800">
                <a:solidFill>
                  <a:srgbClr val="292929"/>
                </a:solidFill>
                <a:latin typeface="楷体" panose="02010609060101010101" charset="-122"/>
                <a:ea typeface="楷体" panose="02010609060101010101" charset="-122"/>
                <a:cs typeface="楷体" panose="02010609060101010101" charset="-122"/>
              </a:rPr>
              <a:t>年，作</a:t>
            </a:r>
            <a:r>
              <a:rPr lang="en-US" altLang="zh-CN" sz="2800">
                <a:solidFill>
                  <a:srgbClr val="292929"/>
                </a:solidFill>
                <a:latin typeface="楷体" panose="02010609060101010101" charset="-122"/>
                <a:ea typeface="楷体" panose="02010609060101010101" charset="-122"/>
                <a:cs typeface="楷体" panose="02010609060101010101" charset="-122"/>
              </a:rPr>
              <a:t>《</a:t>
            </a:r>
            <a:r>
              <a:rPr lang="zh-CN" altLang="en-US" sz="2800">
                <a:solidFill>
                  <a:srgbClr val="292929"/>
                </a:solidFill>
                <a:latin typeface="楷体" panose="02010609060101010101" charset="-122"/>
                <a:ea typeface="楷体" panose="02010609060101010101" charset="-122"/>
                <a:cs typeface="楷体" panose="02010609060101010101" charset="-122"/>
              </a:rPr>
              <a:t>一剪梅</a:t>
            </a:r>
            <a:r>
              <a:rPr lang="en-US" altLang="zh-CN" sz="2800">
                <a:solidFill>
                  <a:srgbClr val="292929"/>
                </a:solidFill>
                <a:latin typeface="楷体" panose="02010609060101010101" charset="-122"/>
                <a:ea typeface="楷体" panose="02010609060101010101" charset="-122"/>
                <a:cs typeface="楷体" panose="02010609060101010101" charset="-122"/>
              </a:rPr>
              <a:t>》</a:t>
            </a:r>
            <a:r>
              <a:rPr lang="zh-CN" altLang="en-US" sz="2800">
                <a:solidFill>
                  <a:srgbClr val="292929"/>
                </a:solidFill>
                <a:latin typeface="楷体" panose="02010609060101010101" charset="-122"/>
                <a:ea typeface="楷体" panose="02010609060101010101" charset="-122"/>
                <a:cs typeface="楷体" panose="02010609060101010101" charset="-122"/>
              </a:rPr>
              <a:t>、</a:t>
            </a:r>
            <a:r>
              <a:rPr lang="en-US" altLang="zh-CN" sz="2800">
                <a:solidFill>
                  <a:srgbClr val="292929"/>
                </a:solidFill>
                <a:latin typeface="楷体" panose="02010609060101010101" charset="-122"/>
                <a:ea typeface="楷体" panose="02010609060101010101" charset="-122"/>
                <a:cs typeface="楷体" panose="02010609060101010101" charset="-122"/>
              </a:rPr>
              <a:t>《</a:t>
            </a:r>
            <a:r>
              <a:rPr lang="zh-CN" altLang="en-US" sz="2800">
                <a:solidFill>
                  <a:srgbClr val="292929"/>
                </a:solidFill>
                <a:latin typeface="楷体" panose="02010609060101010101" charset="-122"/>
                <a:ea typeface="楷体" panose="02010609060101010101" charset="-122"/>
                <a:cs typeface="楷体" panose="02010609060101010101" charset="-122"/>
              </a:rPr>
              <a:t>醉花阴</a:t>
            </a:r>
            <a:r>
              <a:rPr lang="en-US" altLang="zh-CN" sz="2800">
                <a:solidFill>
                  <a:srgbClr val="292929"/>
                </a:solidFill>
                <a:latin typeface="楷体" panose="02010609060101010101" charset="-122"/>
                <a:ea typeface="楷体" panose="02010609060101010101" charset="-122"/>
                <a:cs typeface="楷体" panose="02010609060101010101" charset="-122"/>
              </a:rPr>
              <a:t>》</a:t>
            </a:r>
            <a:r>
              <a:rPr lang="zh-CN" altLang="en-US" sz="2800">
                <a:solidFill>
                  <a:srgbClr val="292929"/>
                </a:solidFill>
                <a:latin typeface="楷体" panose="02010609060101010101" charset="-122"/>
                <a:ea typeface="楷体" panose="02010609060101010101" charset="-122"/>
                <a:cs typeface="楷体" panose="02010609060101010101" charset="-122"/>
              </a:rPr>
              <a:t>。</a:t>
            </a:r>
            <a:endParaRPr lang="zh-CN" altLang="en-US" sz="2800">
              <a:solidFill>
                <a:srgbClr val="292929"/>
              </a:solidFill>
              <a:latin typeface="楷体" panose="02010609060101010101" charset="-122"/>
              <a:ea typeface="楷体" panose="02010609060101010101" charset="-122"/>
              <a:cs typeface="楷体" panose="02010609060101010101" charset="-122"/>
            </a:endParaRPr>
          </a:p>
        </p:txBody>
      </p:sp>
      <p:sp>
        <p:nvSpPr>
          <p:cNvPr id="17413" name="文本框 17412"/>
          <p:cNvSpPr txBox="1"/>
          <p:nvPr/>
        </p:nvSpPr>
        <p:spPr>
          <a:xfrm>
            <a:off x="1025525" y="2639695"/>
            <a:ext cx="3530600" cy="3538220"/>
          </a:xfrm>
          <a:prstGeom prst="rect">
            <a:avLst/>
          </a:prstGeom>
          <a:noFill/>
          <a:ln w="9525">
            <a:noFill/>
          </a:ln>
        </p:spPr>
        <p:txBody>
          <a:bodyPr wrap="square">
            <a:spAutoFit/>
          </a:bodyPr>
          <a:p>
            <a:pPr algn="r"/>
            <a:r>
              <a:rPr lang="zh-CN" altLang="en-US" sz="3200">
                <a:solidFill>
                  <a:srgbClr val="292929"/>
                </a:solidFill>
                <a:latin typeface="黑体" panose="02010609060101010101" charset="-122"/>
                <a:ea typeface="黑体" panose="02010609060101010101" charset="-122"/>
              </a:rPr>
              <a:t>一剪梅</a:t>
            </a:r>
            <a:endParaRPr lang="zh-CN" altLang="en-US" sz="2600">
              <a:solidFill>
                <a:srgbClr val="292929"/>
              </a:solidFill>
              <a:latin typeface="迷你简黛玉" charset="-122"/>
              <a:ea typeface="迷你简黛玉" charset="-122"/>
            </a:endParaRPr>
          </a:p>
          <a:p>
            <a:pPr algn="l"/>
            <a:r>
              <a:rPr lang="zh-CN" altLang="en-US" sz="3200" b="1">
                <a:solidFill>
                  <a:srgbClr val="292929"/>
                </a:solidFill>
                <a:latin typeface="楷体" panose="02010609060101010101" charset="-122"/>
                <a:ea typeface="楷体" panose="02010609060101010101" charset="-122"/>
                <a:cs typeface="楷体" panose="02010609060101010101" charset="-122"/>
              </a:rPr>
              <a:t>红藕香残玉簟秋</a:t>
            </a:r>
            <a:br>
              <a:rPr lang="zh-CN" altLang="en-US" sz="3200" b="1">
                <a:solidFill>
                  <a:srgbClr val="292929"/>
                </a:solidFill>
                <a:latin typeface="楷体" panose="02010609060101010101" charset="-122"/>
                <a:ea typeface="楷体" panose="02010609060101010101" charset="-122"/>
                <a:cs typeface="楷体" panose="02010609060101010101" charset="-122"/>
              </a:rPr>
            </a:br>
            <a:r>
              <a:rPr lang="zh-CN" altLang="en-US" sz="3200" b="1">
                <a:solidFill>
                  <a:srgbClr val="292929"/>
                </a:solidFill>
                <a:latin typeface="楷体" panose="02010609060101010101" charset="-122"/>
                <a:ea typeface="楷体" panose="02010609060101010101" charset="-122"/>
                <a:cs typeface="楷体" panose="02010609060101010101" charset="-122"/>
              </a:rPr>
              <a:t>轻解罗裳</a:t>
            </a:r>
            <a:br>
              <a:rPr lang="zh-CN" altLang="en-US" sz="3200" b="1">
                <a:solidFill>
                  <a:srgbClr val="292929"/>
                </a:solidFill>
                <a:latin typeface="楷体" panose="02010609060101010101" charset="-122"/>
                <a:ea typeface="楷体" panose="02010609060101010101" charset="-122"/>
                <a:cs typeface="楷体" panose="02010609060101010101" charset="-122"/>
              </a:rPr>
            </a:br>
            <a:r>
              <a:rPr lang="zh-CN" altLang="en-US" sz="3200" b="1">
                <a:solidFill>
                  <a:srgbClr val="292929"/>
                </a:solidFill>
                <a:latin typeface="楷体" panose="02010609060101010101" charset="-122"/>
                <a:ea typeface="楷体" panose="02010609060101010101" charset="-122"/>
                <a:cs typeface="楷体" panose="02010609060101010101" charset="-122"/>
              </a:rPr>
              <a:t>独上兰舟</a:t>
            </a:r>
            <a:br>
              <a:rPr lang="zh-CN" altLang="en-US" sz="3200" b="1">
                <a:solidFill>
                  <a:srgbClr val="292929"/>
                </a:solidFill>
                <a:latin typeface="楷体" panose="02010609060101010101" charset="-122"/>
                <a:ea typeface="楷体" panose="02010609060101010101" charset="-122"/>
                <a:cs typeface="楷体" panose="02010609060101010101" charset="-122"/>
              </a:rPr>
            </a:br>
            <a:r>
              <a:rPr lang="zh-CN" altLang="en-US" sz="3200" b="1">
                <a:solidFill>
                  <a:srgbClr val="292929"/>
                </a:solidFill>
                <a:latin typeface="楷体" panose="02010609060101010101" charset="-122"/>
                <a:ea typeface="楷体" panose="02010609060101010101" charset="-122"/>
                <a:cs typeface="楷体" panose="02010609060101010101" charset="-122"/>
              </a:rPr>
              <a:t>云中谁寄锦书来</a:t>
            </a:r>
            <a:br>
              <a:rPr lang="zh-CN" altLang="en-US" sz="3200" b="1">
                <a:solidFill>
                  <a:srgbClr val="292929"/>
                </a:solidFill>
                <a:latin typeface="楷体" panose="02010609060101010101" charset="-122"/>
                <a:ea typeface="楷体" panose="02010609060101010101" charset="-122"/>
                <a:cs typeface="楷体" panose="02010609060101010101" charset="-122"/>
              </a:rPr>
            </a:br>
            <a:r>
              <a:rPr lang="zh-CN" altLang="en-US" sz="3200" b="1">
                <a:solidFill>
                  <a:srgbClr val="292929"/>
                </a:solidFill>
                <a:latin typeface="楷体" panose="02010609060101010101" charset="-122"/>
                <a:ea typeface="楷体" panose="02010609060101010101" charset="-122"/>
                <a:cs typeface="楷体" panose="02010609060101010101" charset="-122"/>
              </a:rPr>
              <a:t>雁字回时</a:t>
            </a:r>
            <a:br>
              <a:rPr lang="zh-CN" altLang="en-US" sz="3200" b="1">
                <a:solidFill>
                  <a:srgbClr val="292929"/>
                </a:solidFill>
                <a:latin typeface="楷体" panose="02010609060101010101" charset="-122"/>
                <a:ea typeface="楷体" panose="02010609060101010101" charset="-122"/>
                <a:cs typeface="楷体" panose="02010609060101010101" charset="-122"/>
              </a:rPr>
            </a:br>
            <a:r>
              <a:rPr lang="zh-CN" altLang="en-US" sz="3200" b="1">
                <a:solidFill>
                  <a:srgbClr val="292929"/>
                </a:solidFill>
                <a:latin typeface="楷体" panose="02010609060101010101" charset="-122"/>
                <a:ea typeface="楷体" panose="02010609060101010101" charset="-122"/>
                <a:cs typeface="楷体" panose="02010609060101010101" charset="-122"/>
              </a:rPr>
              <a:t>月满西楼 </a:t>
            </a:r>
            <a:endParaRPr lang="zh-CN" altLang="en-US" sz="3200" b="1">
              <a:solidFill>
                <a:srgbClr val="292929"/>
              </a:solidFill>
              <a:latin typeface="楷体" panose="02010609060101010101" charset="-122"/>
              <a:ea typeface="楷体" panose="02010609060101010101" charset="-122"/>
              <a:cs typeface="楷体" panose="02010609060101010101" charset="-122"/>
            </a:endParaRPr>
          </a:p>
        </p:txBody>
      </p:sp>
      <p:sp>
        <p:nvSpPr>
          <p:cNvPr id="17414" name="文本框 17413"/>
          <p:cNvSpPr txBox="1"/>
          <p:nvPr/>
        </p:nvSpPr>
        <p:spPr>
          <a:xfrm>
            <a:off x="4356100" y="3081973"/>
            <a:ext cx="3041015" cy="3446145"/>
          </a:xfrm>
          <a:prstGeom prst="rect">
            <a:avLst/>
          </a:prstGeom>
          <a:noFill/>
          <a:ln w="9525">
            <a:noFill/>
          </a:ln>
        </p:spPr>
        <p:txBody>
          <a:bodyPr wrap="none" anchor="t">
            <a:spAutoFit/>
          </a:bodyPr>
          <a:p>
            <a:pPr algn="l"/>
            <a:r>
              <a:rPr lang="zh-CN" altLang="en-US" sz="3200" b="1">
                <a:solidFill>
                  <a:srgbClr val="292929"/>
                </a:solidFill>
                <a:latin typeface="楷体" panose="02010609060101010101" charset="-122"/>
                <a:ea typeface="楷体" panose="02010609060101010101" charset="-122"/>
                <a:cs typeface="楷体" panose="02010609060101010101" charset="-122"/>
              </a:rPr>
              <a:t>花自飘零水自流</a:t>
            </a:r>
            <a:br>
              <a:rPr lang="zh-CN" altLang="en-US" sz="3200" b="1">
                <a:solidFill>
                  <a:srgbClr val="292929"/>
                </a:solidFill>
                <a:latin typeface="楷体" panose="02010609060101010101" charset="-122"/>
                <a:ea typeface="楷体" panose="02010609060101010101" charset="-122"/>
                <a:cs typeface="楷体" panose="02010609060101010101" charset="-122"/>
              </a:rPr>
            </a:br>
            <a:r>
              <a:rPr lang="zh-CN" altLang="en-US" sz="3200" b="1">
                <a:solidFill>
                  <a:srgbClr val="292929"/>
                </a:solidFill>
                <a:latin typeface="楷体" panose="02010609060101010101" charset="-122"/>
                <a:ea typeface="楷体" panose="02010609060101010101" charset="-122"/>
                <a:cs typeface="楷体" panose="02010609060101010101" charset="-122"/>
              </a:rPr>
              <a:t>一种相思</a:t>
            </a:r>
            <a:br>
              <a:rPr lang="zh-CN" altLang="en-US" sz="3200" b="1">
                <a:solidFill>
                  <a:srgbClr val="292929"/>
                </a:solidFill>
                <a:latin typeface="楷体" panose="02010609060101010101" charset="-122"/>
                <a:ea typeface="楷体" panose="02010609060101010101" charset="-122"/>
                <a:cs typeface="楷体" panose="02010609060101010101" charset="-122"/>
              </a:rPr>
            </a:br>
            <a:r>
              <a:rPr lang="zh-CN" altLang="en-US" sz="3200" b="1">
                <a:solidFill>
                  <a:srgbClr val="292929"/>
                </a:solidFill>
                <a:latin typeface="楷体" panose="02010609060101010101" charset="-122"/>
                <a:ea typeface="楷体" panose="02010609060101010101" charset="-122"/>
                <a:cs typeface="楷体" panose="02010609060101010101" charset="-122"/>
              </a:rPr>
              <a:t>两处闲愁</a:t>
            </a:r>
            <a:br>
              <a:rPr lang="zh-CN" altLang="en-US" sz="3200" b="1">
                <a:solidFill>
                  <a:srgbClr val="292929"/>
                </a:solidFill>
                <a:latin typeface="楷体" panose="02010609060101010101" charset="-122"/>
                <a:ea typeface="楷体" panose="02010609060101010101" charset="-122"/>
                <a:cs typeface="楷体" panose="02010609060101010101" charset="-122"/>
              </a:rPr>
            </a:br>
            <a:r>
              <a:rPr lang="zh-CN" altLang="en-US" sz="3200" b="1">
                <a:solidFill>
                  <a:srgbClr val="292929"/>
                </a:solidFill>
                <a:latin typeface="楷体" panose="02010609060101010101" charset="-122"/>
                <a:ea typeface="楷体" panose="02010609060101010101" charset="-122"/>
                <a:cs typeface="楷体" panose="02010609060101010101" charset="-122"/>
              </a:rPr>
              <a:t>此情无计可消除</a:t>
            </a:r>
            <a:br>
              <a:rPr lang="zh-CN" altLang="en-US" sz="3200" b="1">
                <a:solidFill>
                  <a:srgbClr val="292929"/>
                </a:solidFill>
                <a:latin typeface="楷体" panose="02010609060101010101" charset="-122"/>
                <a:ea typeface="楷体" panose="02010609060101010101" charset="-122"/>
                <a:cs typeface="楷体" panose="02010609060101010101" charset="-122"/>
              </a:rPr>
            </a:br>
            <a:r>
              <a:rPr lang="zh-CN" altLang="en-US" sz="3200" b="1">
                <a:solidFill>
                  <a:srgbClr val="292929"/>
                </a:solidFill>
                <a:latin typeface="楷体" panose="02010609060101010101" charset="-122"/>
                <a:ea typeface="楷体" panose="02010609060101010101" charset="-122"/>
                <a:cs typeface="楷体" panose="02010609060101010101" charset="-122"/>
              </a:rPr>
              <a:t>才下眉头</a:t>
            </a:r>
            <a:br>
              <a:rPr lang="zh-CN" altLang="en-US" sz="3200" b="1">
                <a:solidFill>
                  <a:srgbClr val="292929"/>
                </a:solidFill>
                <a:latin typeface="楷体" panose="02010609060101010101" charset="-122"/>
                <a:ea typeface="楷体" panose="02010609060101010101" charset="-122"/>
                <a:cs typeface="楷体" panose="02010609060101010101" charset="-122"/>
              </a:rPr>
            </a:br>
            <a:r>
              <a:rPr lang="zh-CN" altLang="en-US" sz="3200" b="1">
                <a:solidFill>
                  <a:srgbClr val="292929"/>
                </a:solidFill>
                <a:latin typeface="楷体" panose="02010609060101010101" charset="-122"/>
                <a:ea typeface="楷体" panose="02010609060101010101" charset="-122"/>
                <a:cs typeface="楷体" panose="02010609060101010101" charset="-122"/>
              </a:rPr>
              <a:t>却上心头</a:t>
            </a:r>
            <a:endParaRPr lang="zh-CN" altLang="en-US" sz="2600" b="1">
              <a:solidFill>
                <a:srgbClr val="292929"/>
              </a:solidFill>
              <a:latin typeface="楷体" panose="02010609060101010101" charset="-122"/>
              <a:ea typeface="楷体" panose="02010609060101010101" charset="-122"/>
              <a:cs typeface="楷体" panose="02010609060101010101" charset="-122"/>
            </a:endParaRPr>
          </a:p>
          <a:p>
            <a:pPr algn="l"/>
            <a:endParaRPr lang="zh-CN" altLang="en-US" sz="2600" b="1">
              <a:solidFill>
                <a:srgbClr val="292929"/>
              </a:solidFill>
              <a:latin typeface="楷体" panose="02010609060101010101" charset="-122"/>
              <a:ea typeface="楷体" panose="02010609060101010101" charset="-122"/>
              <a:cs typeface="楷体" panose="02010609060101010101" charset="-122"/>
            </a:endParaRPr>
          </a:p>
        </p:txBody>
      </p:sp>
      <p:pic>
        <p:nvPicPr>
          <p:cNvPr id="17415" name="图片 17414" descr="图片12"/>
          <p:cNvPicPr>
            <a:picLocks noChangeAspect="1"/>
          </p:cNvPicPr>
          <p:nvPr/>
        </p:nvPicPr>
        <p:blipFill>
          <a:blip r:embed="rId2"/>
          <a:stretch>
            <a:fillRect/>
          </a:stretch>
        </p:blipFill>
        <p:spPr>
          <a:xfrm>
            <a:off x="7175500" y="2636838"/>
            <a:ext cx="1968500" cy="2735262"/>
          </a:xfrm>
          <a:prstGeom prst="rect">
            <a:avLst/>
          </a:prstGeom>
          <a:noFill/>
          <a:ln w="9525">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fade">
                                      <p:cBhvr>
                                        <p:cTn id="12" dur="2000"/>
                                        <p:tgtEl>
                                          <p:spTgt spid="174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414"/>
                                        </p:tgtEl>
                                        <p:attrNameLst>
                                          <p:attrName>style.visibility</p:attrName>
                                        </p:attrNameLst>
                                      </p:cBhvr>
                                      <p:to>
                                        <p:strVal val="visible"/>
                                      </p:to>
                                    </p:set>
                                    <p:animEffect transition="in" filter="fade">
                                      <p:cBhvr>
                                        <p:cTn id="15" dur="2000"/>
                                        <p:tgtEl>
                                          <p:spTgt spid="17414"/>
                                        </p:tgtEl>
                                      </p:cBhvr>
                                    </p:animEffect>
                                  </p:childTnLst>
                                </p:cTn>
                              </p:par>
                              <p:par>
                                <p:cTn id="16" presetID="10" presetClass="entr" presetSubtype="0" fill="hold" nodeType="withEffect">
                                  <p:stCondLst>
                                    <p:cond delay="0"/>
                                  </p:stCondLst>
                                  <p:childTnLst>
                                    <p:set>
                                      <p:cBhvr>
                                        <p:cTn id="17" dur="1" fill="hold">
                                          <p:stCondLst>
                                            <p:cond delay="0"/>
                                          </p:stCondLst>
                                        </p:cTn>
                                        <p:tgtEl>
                                          <p:spTgt spid="17415"/>
                                        </p:tgtEl>
                                        <p:attrNameLst>
                                          <p:attrName>style.visibility</p:attrName>
                                        </p:attrNameLst>
                                      </p:cBhvr>
                                      <p:to>
                                        <p:strVal val="visible"/>
                                      </p:to>
                                    </p:set>
                                    <p:animEffect transition="in" filter="fade">
                                      <p:cBhvr>
                                        <p:cTn id="18" dur="2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P spid="17414" grpId="0"/>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2784</Words>
  <Application>WPS 演示</Application>
  <PresentationFormat>在屏幕上显示</PresentationFormat>
  <Paragraphs>228</Paragraphs>
  <Slides>27</Slides>
  <Notes>0</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27</vt:i4>
      </vt:variant>
    </vt:vector>
  </HeadingPairs>
  <TitlesOfParts>
    <vt:vector size="45" baseType="lpstr">
      <vt:lpstr>Arial</vt:lpstr>
      <vt:lpstr>宋体</vt:lpstr>
      <vt:lpstr>Wingdings</vt:lpstr>
      <vt:lpstr>迷你简黛玉</vt:lpstr>
      <vt:lpstr>楷体</vt:lpstr>
      <vt:lpstr>華康少女文字W6</vt:lpstr>
      <vt:lpstr>MingLiU</vt:lpstr>
      <vt:lpstr>汉仪黛玉体简</vt:lpstr>
      <vt:lpstr>华文行楷</vt:lpstr>
      <vt:lpstr>黑体</vt:lpstr>
      <vt:lpstr>华文楷体</vt:lpstr>
      <vt:lpstr>微软雅黑</vt:lpstr>
      <vt:lpstr>Arial Unicode MS</vt:lpstr>
      <vt:lpstr>隶书</vt:lpstr>
      <vt:lpstr>Times New Roman</vt:lpstr>
      <vt:lpstr>华文中宋</vt:lpstr>
      <vt:lpstr>华文新魏</vt:lpstr>
      <vt:lpstr>默认设计模板</vt:lpstr>
      <vt:lpstr>PowerPoint 演示文稿</vt:lpstr>
      <vt:lpstr>PowerPoint 演示文稿</vt:lpstr>
      <vt:lpstr>個人檔案</vt:lpstr>
      <vt:lpstr>家  庭  背  景</vt:lpstr>
      <vt:lpstr>PowerPoint 演示文稿</vt:lpstr>
      <vt:lpstr>前期</vt:lpstr>
      <vt:lpstr>前期 1.从少女到少妇</vt:lpstr>
      <vt:lpstr>PowerPoint 演示文稿</vt:lpstr>
      <vt:lpstr>PowerPoint 演示文稿</vt:lpstr>
      <vt:lpstr>PowerPoint 演示文稿</vt:lpstr>
      <vt:lpstr>     据说李清照将这首词寄给在外做官的丈夫赵明诚后，赵明诚赞赏不已，自愧写词不知妻子，却又想要胜过她，于是杜门谢客，苦思冥想，三日三夜，作词五十首，并将李清照的这首词夹杂其中，请友人陆德夫评论。陆德夫细加玩味后说：“只三句绝佳。”赵明诚问哪三句，陆德夫说：“莫道不消魂，帘卷西风，人似黄花瘦。”</vt:lpstr>
      <vt:lpstr>中期</vt:lpstr>
      <vt:lpstr>中期  1.世事反复难得知     回黄转绿无定期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后期</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以心抗世，以笔唤天 </dc:title>
  <dc:creator>wzwb</dc:creator>
  <cp:lastModifiedBy>古月水青</cp:lastModifiedBy>
  <cp:revision>101</cp:revision>
  <dcterms:created xsi:type="dcterms:W3CDTF">2007-05-02T13:59:00Z</dcterms:created>
  <dcterms:modified xsi:type="dcterms:W3CDTF">2019-10-17T09:36:41Z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