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05" r:id="rId3"/>
    <p:sldId id="306" r:id="rId4"/>
    <p:sldId id="307" r:id="rId6"/>
    <p:sldId id="308" r:id="rId7"/>
    <p:sldId id="309" r:id="rId8"/>
    <p:sldId id="310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2565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199765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6965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1908"/>
    <a:srgbClr val="E40000"/>
    <a:srgbClr val="F85208"/>
    <a:srgbClr val="FFB5AF"/>
    <a:srgbClr val="FF0066"/>
    <a:srgbClr val="5D5353"/>
    <a:srgbClr val="C4BBB9"/>
    <a:srgbClr val="A36F40"/>
    <a:srgbClr val="DDBD8C"/>
    <a:srgbClr val="5632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876" y="-102"/>
      </p:cViewPr>
      <p:guideLst>
        <p:guide orient="horz" pos="213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6763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64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4864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91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04859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4859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4859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16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486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486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00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0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4860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4860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05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0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4860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4860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21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2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4862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486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26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7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4862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4863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32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33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34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35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36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48637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48638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9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4859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4859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4858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4858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40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41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4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4864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4864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10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1048611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1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4861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4861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2" name=""/>
        <p:cNvGrpSpPr/>
        <p:nvPr/>
      </p:nvGrpSpPr>
      <p:grpSpPr/>
      <p:sp>
        <p:nvSpPr>
          <p:cNvPr id="104857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文本占位符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4857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4858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9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0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1.jpe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2.jpe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3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r="11016" b="8293"/>
          <a:stretch>
            <a:fillRect/>
          </a:stretch>
        </p:blipFill>
        <p:spPr>
          <a:xfrm>
            <a:off x="635" y="1270"/>
            <a:ext cx="12191365" cy="685673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5726430" y="1617345"/>
            <a:ext cx="6223000" cy="4468495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FF3300"/>
            </a:solidFill>
            <a:prstDash val="solid"/>
            <a:miter lim="800000"/>
          </a:ln>
          <a:effectLst/>
        </p:spPr>
        <p:txBody>
          <a:bodyPr lIns="82212" tIns="41105" rIns="82212" bIns="41105" rtlCol="0" anchor="ctr"/>
          <a:p>
            <a:pPr indent="508000"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sz="24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颁奖词</a:t>
            </a:r>
            <a:endParaRPr lang="zh-CN" sz="2400" b="1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508000" algn="just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sz="24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十三年前，她圆了儿时的梦想，怀着对教育事业无比崇尚的神圣情感，走上了三尺讲台。在那一方黑板前，她用全部的爱心浇灌着稚嫩的幼苗，用满腔的热血谱写着自己的人生乐章。</a:t>
            </a:r>
            <a:endParaRPr sz="2400" b="1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508000" algn="just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sz="24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她认为“爱心是伟大的，是教师的天赋，是开启孩子心灵之门的钥匙。”</a:t>
            </a:r>
            <a:endParaRPr sz="2400" b="1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508000" algn="just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lang="zh-CN" altLang="en-US" sz="2400" b="1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490470" y="391160"/>
            <a:ext cx="7550785" cy="956310"/>
          </a:xfrm>
          <a:prstGeom prst="ellipse">
            <a:avLst/>
          </a:prstGeom>
          <a:solidFill>
            <a:srgbClr val="E419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 kern="0" dirty="0" smtClean="0">
                <a:solidFill>
                  <a:sysClr val="window" lastClr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爱心教师</a:t>
            </a:r>
            <a:r>
              <a:rPr lang="en-US" altLang="zh-CN" sz="3200" b="1" kern="0" dirty="0" smtClean="0">
                <a:solidFill>
                  <a:sysClr val="window" lastClr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——</a:t>
            </a:r>
            <a:r>
              <a:rPr lang="zh-CN" altLang="en-US" sz="3200" b="1" kern="0" dirty="0" smtClean="0">
                <a:solidFill>
                  <a:sysClr val="window" lastClr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吴红霞</a:t>
            </a:r>
            <a:endParaRPr lang="zh-CN" altLang="en-US" sz="3200" b="1" kern="0" dirty="0" smtClean="0">
              <a:solidFill>
                <a:sysClr val="window" lastClr="FFFFFF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87960" y="2044700"/>
            <a:ext cx="1293495" cy="2673350"/>
            <a:chOff x="276" y="6691"/>
            <a:chExt cx="1896" cy="3888"/>
          </a:xfrm>
        </p:grpSpPr>
        <p:pic>
          <p:nvPicPr>
            <p:cNvPr id="6" name="图片 5" descr="C:/Users/ADMINI~1/AppData/Local/Temp/kaimatting/20200904143342/output_aiMatting_20200904143353.pngoutput_aiMatting_2020090414335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rcRect t="-2385" r="-762" b="-6876"/>
            <a:stretch>
              <a:fillRect/>
            </a:stretch>
          </p:blipFill>
          <p:spPr>
            <a:xfrm>
              <a:off x="276" y="6691"/>
              <a:ext cx="1896" cy="3888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750" y="6968"/>
              <a:ext cx="1160" cy="3235"/>
              <a:chOff x="225" y="6055"/>
              <a:chExt cx="1653" cy="4161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000000">
                      <a:alpha val="100000"/>
                    </a:srgbClr>
                  </a:clrFrom>
                  <a:clrTo>
                    <a:srgbClr val="000000">
                      <a:alpha val="100000"/>
                      <a:alpha val="0"/>
                    </a:srgbClr>
                  </a:clrTo>
                </a:clrChange>
              </a:blip>
              <a:srcRect l="3800" t="8155" r="81919" b="55584"/>
              <a:stretch>
                <a:fillRect/>
              </a:stretch>
            </p:blipFill>
            <p:spPr>
              <a:xfrm>
                <a:off x="886" y="6055"/>
                <a:ext cx="993" cy="152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000000">
                      <a:alpha val="100000"/>
                    </a:srgbClr>
                  </a:clrFrom>
                  <a:clrTo>
                    <a:srgbClr val="000000">
                      <a:alpha val="100000"/>
                      <a:alpha val="0"/>
                    </a:srgbClr>
                  </a:clrTo>
                </a:clrChange>
              </a:blip>
              <a:srcRect l="2119" t="15641" r="80244" b="20932"/>
              <a:stretch>
                <a:fillRect/>
              </a:stretch>
            </p:blipFill>
            <p:spPr>
              <a:xfrm>
                <a:off x="225" y="7052"/>
                <a:ext cx="890" cy="1018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000000">
                      <a:alpha val="100000"/>
                    </a:srgbClr>
                  </a:clrFrom>
                  <a:clrTo>
                    <a:srgbClr val="000000">
                      <a:alpha val="100000"/>
                      <a:alpha val="0"/>
                    </a:srgbClr>
                  </a:clrTo>
                </a:clrChange>
              </a:blip>
              <a:srcRect l="3800" t="23566" r="81081" b="26224"/>
              <a:stretch>
                <a:fillRect/>
              </a:stretch>
            </p:blipFill>
            <p:spPr>
              <a:xfrm>
                <a:off x="999" y="7844"/>
                <a:ext cx="672" cy="710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000000">
                      <a:alpha val="100000"/>
                    </a:srgbClr>
                  </a:clrFrom>
                  <a:clrTo>
                    <a:srgbClr val="000000">
                      <a:alpha val="100000"/>
                      <a:alpha val="0"/>
                    </a:srgbClr>
                  </a:clrTo>
                </a:clrChange>
              </a:blip>
              <a:srcRect l="2119" t="18275" r="79400" b="15641"/>
              <a:stretch>
                <a:fillRect/>
              </a:stretch>
            </p:blipFill>
            <p:spPr>
              <a:xfrm>
                <a:off x="243" y="8397"/>
                <a:ext cx="985" cy="1121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000000">
                      <a:alpha val="100000"/>
                    </a:srgbClr>
                  </a:clrFrom>
                  <a:clrTo>
                    <a:srgbClr val="000000">
                      <a:alpha val="100000"/>
                      <a:alpha val="0"/>
                    </a:srgbClr>
                  </a:clrTo>
                </a:clrChange>
              </a:blip>
              <a:srcRect l="2119" t="18275" r="79400" b="18275"/>
              <a:stretch>
                <a:fillRect/>
              </a:stretch>
            </p:blipFill>
            <p:spPr>
              <a:xfrm>
                <a:off x="797" y="9088"/>
                <a:ext cx="1034" cy="1129"/>
              </a:xfrm>
              <a:prstGeom prst="rect">
                <a:avLst/>
              </a:prstGeom>
            </p:spPr>
          </p:pic>
        </p:grpSp>
      </p:grpSp>
      <p:pic>
        <p:nvPicPr>
          <p:cNvPr id="12" name="图片 11" descr="C:\Users\Administrator\Desktop\图片1.png图片1"/>
          <p:cNvPicPr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1705610" y="1906905"/>
            <a:ext cx="3569970" cy="37128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r="11016" b="8293"/>
          <a:stretch>
            <a:fillRect/>
          </a:stretch>
        </p:blipFill>
        <p:spPr>
          <a:xfrm>
            <a:off x="635" y="1270"/>
            <a:ext cx="12191365" cy="685673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5654675" y="1529080"/>
            <a:ext cx="6223000" cy="4733925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FF3300"/>
            </a:solidFill>
            <a:prstDash val="solid"/>
            <a:miter lim="800000"/>
          </a:ln>
          <a:effectLst/>
        </p:spPr>
        <p:txBody>
          <a:bodyPr lIns="82212" tIns="41105" rIns="82212" bIns="41105" rtlCol="0" anchor="ctr"/>
          <a:p>
            <a:pPr indent="508000" algn="just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52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sz="252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徐学艳</a:t>
            </a:r>
            <a:r>
              <a:rPr sz="252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lang="zh-CN" sz="252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中共党员</a:t>
            </a:r>
            <a:r>
              <a:rPr sz="252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sz="252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一年级</a:t>
            </a:r>
            <a:r>
              <a:rPr lang="en-US" sz="252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13</a:t>
            </a:r>
            <a:r>
              <a:rPr lang="zh-CN" altLang="en-US" sz="252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</a:t>
            </a:r>
            <a:r>
              <a:rPr lang="en-US" altLang="zh-CN" sz="252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14</a:t>
            </a:r>
            <a:r>
              <a:rPr sz="252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班的</a:t>
            </a:r>
            <a:r>
              <a:rPr lang="zh-CN" sz="252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数学</a:t>
            </a:r>
            <a:r>
              <a:rPr sz="252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老师</a:t>
            </a:r>
            <a:r>
              <a:rPr lang="zh-CN" sz="252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。她</a:t>
            </a:r>
            <a:r>
              <a:rPr sz="252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始终以勤勤恳恳、踏踏实实的态度来对待工作</a:t>
            </a:r>
            <a:r>
              <a:rPr lang="zh-CN" sz="252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，是许多年轻教师心中的榜样</a:t>
            </a:r>
            <a:r>
              <a:rPr sz="252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sz="2520" b="1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508000" algn="just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sz="252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sz="252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她用爱心和责任心，赢得了学生的尊</a:t>
            </a:r>
            <a:r>
              <a:rPr lang="zh-CN" sz="252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重。</a:t>
            </a:r>
            <a:r>
              <a:rPr sz="252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在学校的“青蓝工程”中，</a:t>
            </a:r>
            <a:r>
              <a:rPr lang="zh-CN" sz="252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她</a:t>
            </a:r>
            <a:r>
              <a:rPr sz="252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能认真细致地指导</a:t>
            </a:r>
            <a:r>
              <a:rPr lang="zh-CN" sz="252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青年老师</a:t>
            </a:r>
            <a:r>
              <a:rPr sz="252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做好教育教学工作</a:t>
            </a:r>
            <a:r>
              <a:rPr lang="zh-CN" sz="252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。默默耕耘的无悔人生，用爱心和汗水培育桃李芬芳！</a:t>
            </a:r>
            <a:endParaRPr lang="zh-CN" sz="2520" b="1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682875" y="427355"/>
            <a:ext cx="7550785" cy="956310"/>
          </a:xfrm>
          <a:prstGeom prst="ellipse">
            <a:avLst/>
          </a:prstGeom>
          <a:solidFill>
            <a:srgbClr val="E419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 kern="0" dirty="0" smtClean="0">
                <a:solidFill>
                  <a:sysClr val="window" lastClr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尽责教师</a:t>
            </a:r>
            <a:r>
              <a:rPr lang="en-US" altLang="zh-CN" sz="3200" b="1" kern="0" dirty="0" smtClean="0">
                <a:solidFill>
                  <a:sysClr val="window" lastClr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——</a:t>
            </a:r>
            <a:r>
              <a:rPr lang="zh-CN" altLang="en-US" sz="3200" b="1" kern="0" dirty="0" smtClean="0">
                <a:solidFill>
                  <a:sysClr val="window" lastClr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徐学艳</a:t>
            </a:r>
            <a:endParaRPr lang="zh-CN" altLang="en-US" sz="3200" b="1" kern="0" dirty="0" smtClean="0">
              <a:solidFill>
                <a:sysClr val="window" lastClr="FFFFFF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87960" y="2044700"/>
            <a:ext cx="1293495" cy="2673350"/>
            <a:chOff x="276" y="6691"/>
            <a:chExt cx="1896" cy="3888"/>
          </a:xfrm>
        </p:grpSpPr>
        <p:pic>
          <p:nvPicPr>
            <p:cNvPr id="6" name="图片 5" descr="C:/Users/ADMINI~1/AppData/Local/Temp/kaimatting/20200904143342/output_aiMatting_20200904143353.pngoutput_aiMatting_2020090414335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rcRect t="-2385" r="-762" b="-6876"/>
            <a:stretch>
              <a:fillRect/>
            </a:stretch>
          </p:blipFill>
          <p:spPr>
            <a:xfrm>
              <a:off x="276" y="6691"/>
              <a:ext cx="1896" cy="3888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750" y="6968"/>
              <a:ext cx="1160" cy="3235"/>
              <a:chOff x="225" y="6055"/>
              <a:chExt cx="1653" cy="4161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000000">
                      <a:alpha val="100000"/>
                    </a:srgbClr>
                  </a:clrFrom>
                  <a:clrTo>
                    <a:srgbClr val="000000">
                      <a:alpha val="100000"/>
                      <a:alpha val="0"/>
                    </a:srgbClr>
                  </a:clrTo>
                </a:clrChange>
              </a:blip>
              <a:srcRect l="3800" t="8155" r="81919" b="55584"/>
              <a:stretch>
                <a:fillRect/>
              </a:stretch>
            </p:blipFill>
            <p:spPr>
              <a:xfrm>
                <a:off x="886" y="6055"/>
                <a:ext cx="993" cy="152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000000">
                      <a:alpha val="100000"/>
                    </a:srgbClr>
                  </a:clrFrom>
                  <a:clrTo>
                    <a:srgbClr val="000000">
                      <a:alpha val="100000"/>
                      <a:alpha val="0"/>
                    </a:srgbClr>
                  </a:clrTo>
                </a:clrChange>
              </a:blip>
              <a:srcRect l="2119" t="15641" r="80244" b="20932"/>
              <a:stretch>
                <a:fillRect/>
              </a:stretch>
            </p:blipFill>
            <p:spPr>
              <a:xfrm>
                <a:off x="225" y="7052"/>
                <a:ext cx="890" cy="1018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000000">
                      <a:alpha val="100000"/>
                    </a:srgbClr>
                  </a:clrFrom>
                  <a:clrTo>
                    <a:srgbClr val="000000">
                      <a:alpha val="100000"/>
                      <a:alpha val="0"/>
                    </a:srgbClr>
                  </a:clrTo>
                </a:clrChange>
              </a:blip>
              <a:srcRect l="3800" t="23566" r="81081" b="26224"/>
              <a:stretch>
                <a:fillRect/>
              </a:stretch>
            </p:blipFill>
            <p:spPr>
              <a:xfrm>
                <a:off x="999" y="7844"/>
                <a:ext cx="672" cy="710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000000">
                      <a:alpha val="100000"/>
                    </a:srgbClr>
                  </a:clrFrom>
                  <a:clrTo>
                    <a:srgbClr val="000000">
                      <a:alpha val="100000"/>
                      <a:alpha val="0"/>
                    </a:srgbClr>
                  </a:clrTo>
                </a:clrChange>
              </a:blip>
              <a:srcRect l="2119" t="18275" r="79400" b="15641"/>
              <a:stretch>
                <a:fillRect/>
              </a:stretch>
            </p:blipFill>
            <p:spPr>
              <a:xfrm>
                <a:off x="243" y="8397"/>
                <a:ext cx="985" cy="1121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000000">
                      <a:alpha val="100000"/>
                    </a:srgbClr>
                  </a:clrFrom>
                  <a:clrTo>
                    <a:srgbClr val="000000">
                      <a:alpha val="100000"/>
                      <a:alpha val="0"/>
                    </a:srgbClr>
                  </a:clrTo>
                </a:clrChange>
              </a:blip>
              <a:srcRect l="2119" t="18275" r="79400" b="18275"/>
              <a:stretch>
                <a:fillRect/>
              </a:stretch>
            </p:blipFill>
            <p:spPr>
              <a:xfrm>
                <a:off x="797" y="9088"/>
                <a:ext cx="1034" cy="1129"/>
              </a:xfrm>
              <a:prstGeom prst="rect">
                <a:avLst/>
              </a:prstGeom>
            </p:spPr>
          </p:pic>
        </p:grpSp>
      </p:grpSp>
      <p:sp>
        <p:nvSpPr>
          <p:cNvPr id="5" name="圆角矩形 4"/>
          <p:cNvSpPr/>
          <p:nvPr/>
        </p:nvSpPr>
        <p:spPr>
          <a:xfrm>
            <a:off x="1703070" y="1917065"/>
            <a:ext cx="3614420" cy="3929380"/>
          </a:xfrm>
          <a:prstGeom prst="roundRect">
            <a:avLst/>
          </a:prstGeom>
          <a:blipFill rotWithShape="1">
            <a:blip r:embed="rId8"/>
            <a:stretch>
              <a:fillRect/>
            </a:stretch>
          </a:blip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r="11016" b="8293"/>
          <a:stretch>
            <a:fillRect/>
          </a:stretch>
        </p:blipFill>
        <p:spPr>
          <a:xfrm>
            <a:off x="635" y="1270"/>
            <a:ext cx="12191365" cy="685673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5560695" y="1672590"/>
            <a:ext cx="6388735" cy="4368800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FF3300"/>
            </a:solidFill>
            <a:prstDash val="solid"/>
            <a:miter lim="800000"/>
          </a:ln>
          <a:effectLst/>
        </p:spPr>
        <p:txBody>
          <a:bodyPr lIns="82212" tIns="41105" rIns="82212" bIns="41105" rtlCol="0" anchor="ctr"/>
          <a:p>
            <a:pPr indent="0" algn="ctr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520" b="1" kern="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颁奖词</a:t>
            </a:r>
            <a:endParaRPr lang="zh-CN" altLang="en-US" sz="2250" b="1" kern="0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571500" algn="just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3401138370"/>
                </a:ext>
              </a:extLst>
            </a:pPr>
            <a:r>
              <a:rPr sz="2250" b="1" kern="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三尺讲台育桃李，一支粉笔写春秋。她是知识的传播者，是学生的引路人。“兢兢业业做事，认认真真做人”是她的为人准则；“把握情感主线，创造激情课堂”是她的教学特色。徒弟心中，她是良师益友；教研组里，她是一面旗帜</a:t>
            </a:r>
            <a:r>
              <a:rPr lang="zh-CN" sz="2250" b="1" kern="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r>
              <a:rPr sz="2250" b="1" kern="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班级管理中，她用智慧点亮学生心中的希望，用爱心担起育人的责任。年级工作中，她像勤劳的蜜蜂，任劳任怨，事事冲锋在前。</a:t>
            </a:r>
            <a:endParaRPr sz="2250" b="1" kern="0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571500" algn="just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3401138370"/>
                </a:ext>
              </a:extLst>
            </a:pPr>
            <a:r>
              <a:rPr sz="2250" b="1" kern="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她就是我们身边的榜样——董红梅老师</a:t>
            </a:r>
            <a:r>
              <a:rPr lang="zh-CN" sz="2250" b="1" kern="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sz="2250" b="1" kern="0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682875" y="427355"/>
            <a:ext cx="7550785" cy="956310"/>
          </a:xfrm>
          <a:prstGeom prst="ellipse">
            <a:avLst/>
          </a:prstGeom>
          <a:solidFill>
            <a:srgbClr val="E419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 kern="0" dirty="0" smtClean="0">
                <a:solidFill>
                  <a:sysClr val="window" lastClr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最美教师</a:t>
            </a:r>
            <a:r>
              <a:rPr lang="en-US" altLang="zh-CN" sz="3200" b="1" kern="0" dirty="0" smtClean="0">
                <a:solidFill>
                  <a:sysClr val="window" lastClr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——</a:t>
            </a:r>
            <a:r>
              <a:rPr lang="zh-CN" altLang="en-US" sz="3200" b="1" kern="0" dirty="0" smtClean="0">
                <a:solidFill>
                  <a:sysClr val="window" lastClr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张昕</a:t>
            </a:r>
            <a:endParaRPr lang="zh-CN" altLang="en-US" sz="3200" b="1" kern="0" dirty="0" smtClean="0">
              <a:solidFill>
                <a:sysClr val="window" lastClr="FFFFFF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87960" y="2044700"/>
            <a:ext cx="1293495" cy="2673350"/>
            <a:chOff x="276" y="6691"/>
            <a:chExt cx="1896" cy="3888"/>
          </a:xfrm>
        </p:grpSpPr>
        <p:pic>
          <p:nvPicPr>
            <p:cNvPr id="6" name="图片 5" descr="C:/Users/ADMINI~1/AppData/Local/Temp/kaimatting/20200904143342/output_aiMatting_20200904143353.pngoutput_aiMatting_2020090414335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rcRect t="-2385" r="-762" b="-6876"/>
            <a:stretch>
              <a:fillRect/>
            </a:stretch>
          </p:blipFill>
          <p:spPr>
            <a:xfrm>
              <a:off x="276" y="6691"/>
              <a:ext cx="1896" cy="3888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750" y="6968"/>
              <a:ext cx="1160" cy="3235"/>
              <a:chOff x="225" y="6055"/>
              <a:chExt cx="1653" cy="4161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000000">
                      <a:alpha val="100000"/>
                    </a:srgbClr>
                  </a:clrFrom>
                  <a:clrTo>
                    <a:srgbClr val="000000">
                      <a:alpha val="100000"/>
                      <a:alpha val="0"/>
                    </a:srgbClr>
                  </a:clrTo>
                </a:clrChange>
              </a:blip>
              <a:srcRect l="3800" t="8155" r="81919" b="55584"/>
              <a:stretch>
                <a:fillRect/>
              </a:stretch>
            </p:blipFill>
            <p:spPr>
              <a:xfrm>
                <a:off x="886" y="6055"/>
                <a:ext cx="993" cy="152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000000">
                      <a:alpha val="100000"/>
                    </a:srgbClr>
                  </a:clrFrom>
                  <a:clrTo>
                    <a:srgbClr val="000000">
                      <a:alpha val="100000"/>
                      <a:alpha val="0"/>
                    </a:srgbClr>
                  </a:clrTo>
                </a:clrChange>
              </a:blip>
              <a:srcRect l="2119" t="15641" r="80244" b="20932"/>
              <a:stretch>
                <a:fillRect/>
              </a:stretch>
            </p:blipFill>
            <p:spPr>
              <a:xfrm>
                <a:off x="225" y="7052"/>
                <a:ext cx="890" cy="1018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000000">
                      <a:alpha val="100000"/>
                    </a:srgbClr>
                  </a:clrFrom>
                  <a:clrTo>
                    <a:srgbClr val="000000">
                      <a:alpha val="100000"/>
                      <a:alpha val="0"/>
                    </a:srgbClr>
                  </a:clrTo>
                </a:clrChange>
              </a:blip>
              <a:srcRect l="3800" t="23566" r="81081" b="26224"/>
              <a:stretch>
                <a:fillRect/>
              </a:stretch>
            </p:blipFill>
            <p:spPr>
              <a:xfrm>
                <a:off x="999" y="7844"/>
                <a:ext cx="672" cy="710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000000">
                      <a:alpha val="100000"/>
                    </a:srgbClr>
                  </a:clrFrom>
                  <a:clrTo>
                    <a:srgbClr val="000000">
                      <a:alpha val="100000"/>
                      <a:alpha val="0"/>
                    </a:srgbClr>
                  </a:clrTo>
                </a:clrChange>
              </a:blip>
              <a:srcRect l="2119" t="18275" r="79400" b="15641"/>
              <a:stretch>
                <a:fillRect/>
              </a:stretch>
            </p:blipFill>
            <p:spPr>
              <a:xfrm>
                <a:off x="243" y="8397"/>
                <a:ext cx="985" cy="1121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000000">
                      <a:alpha val="100000"/>
                    </a:srgbClr>
                  </a:clrFrom>
                  <a:clrTo>
                    <a:srgbClr val="000000">
                      <a:alpha val="100000"/>
                      <a:alpha val="0"/>
                    </a:srgbClr>
                  </a:clrTo>
                </a:clrChange>
              </a:blip>
              <a:srcRect l="2119" t="18275" r="79400" b="18275"/>
              <a:stretch>
                <a:fillRect/>
              </a:stretch>
            </p:blipFill>
            <p:spPr>
              <a:xfrm>
                <a:off x="797" y="9088"/>
                <a:ext cx="1034" cy="1129"/>
              </a:xfrm>
              <a:prstGeom prst="rect">
                <a:avLst/>
              </a:prstGeom>
            </p:spPr>
          </p:pic>
        </p:grpSp>
      </p:grpSp>
      <p:pic>
        <p:nvPicPr>
          <p:cNvPr id="12" name="图片 11" descr="C:\Users\Administrator\Desktop\1F5X4ZCW7WU1$ZEK]01$0ZF.png1F5X4ZCW7WU1$ZEK]01$0ZF"/>
          <p:cNvPicPr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1788478" y="1676400"/>
            <a:ext cx="3460115" cy="4184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r="11016" b="8293"/>
          <a:stretch>
            <a:fillRect/>
          </a:stretch>
        </p:blipFill>
        <p:spPr>
          <a:xfrm>
            <a:off x="635" y="1270"/>
            <a:ext cx="12191365" cy="685673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5560695" y="1672590"/>
            <a:ext cx="6388735" cy="4368800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FF3300"/>
            </a:solidFill>
            <a:prstDash val="solid"/>
            <a:miter lim="800000"/>
          </a:ln>
          <a:effectLst/>
        </p:spPr>
        <p:txBody>
          <a:bodyPr lIns="82212" tIns="41105" rIns="82212" bIns="41105" rtlCol="0" anchor="ctr"/>
          <a:p>
            <a:pPr indent="0" algn="ctr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520" b="1" kern="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颁奖词</a:t>
            </a:r>
            <a:endParaRPr lang="zh-CN" altLang="en-US" sz="2520" b="1" kern="0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250" b="1" kern="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en-US" altLang="zh-CN" sz="2500" b="1" kern="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2500" b="1" kern="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朱俊融，担任三年级（8）班语文教师。工作上她兢兢业业、勤勤恳恳；教学上认真负责，不断钻研。她热爱学生，用心培育，是孩子们喜爱的老师。她坚信教育是一项用心经营的事业。“师者若水，润物无声；桃李争妍，四海承风”是她的教育理想。</a:t>
            </a:r>
            <a:endParaRPr lang="zh-CN" altLang="en-US" sz="2250" b="1" kern="0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571500" algn="just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3401138370"/>
                </a:ext>
              </a:extLst>
            </a:pPr>
            <a:endParaRPr lang="zh-CN" altLang="en-US" sz="2250" b="1" kern="0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682875" y="427355"/>
            <a:ext cx="7550785" cy="956310"/>
          </a:xfrm>
          <a:prstGeom prst="ellipse">
            <a:avLst/>
          </a:prstGeom>
          <a:solidFill>
            <a:srgbClr val="E419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 kern="0" dirty="0" smtClean="0">
                <a:solidFill>
                  <a:sysClr val="window" lastClr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最美教师</a:t>
            </a:r>
            <a:r>
              <a:rPr lang="en-US" altLang="zh-CN" sz="3200" b="1" kern="0" dirty="0" smtClean="0">
                <a:solidFill>
                  <a:sysClr val="window" lastClr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——</a:t>
            </a:r>
            <a:r>
              <a:rPr lang="zh-CN" altLang="en-US" sz="3200" b="1" kern="0" dirty="0" smtClean="0">
                <a:solidFill>
                  <a:sysClr val="window" lastClr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朱俊融</a:t>
            </a:r>
            <a:endParaRPr lang="zh-CN" altLang="en-US" sz="3200" b="1" kern="0" dirty="0" smtClean="0">
              <a:solidFill>
                <a:sysClr val="window" lastClr="FFFFFF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87960" y="2044700"/>
            <a:ext cx="1293495" cy="2673350"/>
            <a:chOff x="276" y="6691"/>
            <a:chExt cx="1896" cy="3888"/>
          </a:xfrm>
        </p:grpSpPr>
        <p:pic>
          <p:nvPicPr>
            <p:cNvPr id="6" name="图片 5" descr="C:/Users/ADMINI~1/AppData/Local/Temp/kaimatting/20200904143342/output_aiMatting_20200904143353.pngoutput_aiMatting_2020090414335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rcRect t="-2385" r="-762" b="-6876"/>
            <a:stretch>
              <a:fillRect/>
            </a:stretch>
          </p:blipFill>
          <p:spPr>
            <a:xfrm>
              <a:off x="276" y="6691"/>
              <a:ext cx="1896" cy="3888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750" y="6968"/>
              <a:ext cx="1160" cy="3235"/>
              <a:chOff x="225" y="6055"/>
              <a:chExt cx="1653" cy="4161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000000">
                      <a:alpha val="100000"/>
                    </a:srgbClr>
                  </a:clrFrom>
                  <a:clrTo>
                    <a:srgbClr val="000000">
                      <a:alpha val="100000"/>
                      <a:alpha val="0"/>
                    </a:srgbClr>
                  </a:clrTo>
                </a:clrChange>
              </a:blip>
              <a:srcRect l="3800" t="8155" r="81919" b="55584"/>
              <a:stretch>
                <a:fillRect/>
              </a:stretch>
            </p:blipFill>
            <p:spPr>
              <a:xfrm>
                <a:off x="886" y="6055"/>
                <a:ext cx="993" cy="152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000000">
                      <a:alpha val="100000"/>
                    </a:srgbClr>
                  </a:clrFrom>
                  <a:clrTo>
                    <a:srgbClr val="000000">
                      <a:alpha val="100000"/>
                      <a:alpha val="0"/>
                    </a:srgbClr>
                  </a:clrTo>
                </a:clrChange>
              </a:blip>
              <a:srcRect l="2119" t="15641" r="80244" b="20932"/>
              <a:stretch>
                <a:fillRect/>
              </a:stretch>
            </p:blipFill>
            <p:spPr>
              <a:xfrm>
                <a:off x="225" y="7052"/>
                <a:ext cx="890" cy="1018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000000">
                      <a:alpha val="100000"/>
                    </a:srgbClr>
                  </a:clrFrom>
                  <a:clrTo>
                    <a:srgbClr val="000000">
                      <a:alpha val="100000"/>
                      <a:alpha val="0"/>
                    </a:srgbClr>
                  </a:clrTo>
                </a:clrChange>
              </a:blip>
              <a:srcRect l="3800" t="23566" r="81081" b="26224"/>
              <a:stretch>
                <a:fillRect/>
              </a:stretch>
            </p:blipFill>
            <p:spPr>
              <a:xfrm>
                <a:off x="999" y="7844"/>
                <a:ext cx="672" cy="710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000000">
                      <a:alpha val="100000"/>
                    </a:srgbClr>
                  </a:clrFrom>
                  <a:clrTo>
                    <a:srgbClr val="000000">
                      <a:alpha val="100000"/>
                      <a:alpha val="0"/>
                    </a:srgbClr>
                  </a:clrTo>
                </a:clrChange>
              </a:blip>
              <a:srcRect l="2119" t="18275" r="79400" b="15641"/>
              <a:stretch>
                <a:fillRect/>
              </a:stretch>
            </p:blipFill>
            <p:spPr>
              <a:xfrm>
                <a:off x="243" y="8397"/>
                <a:ext cx="985" cy="1121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000000">
                      <a:alpha val="100000"/>
                    </a:srgbClr>
                  </a:clrFrom>
                  <a:clrTo>
                    <a:srgbClr val="000000">
                      <a:alpha val="100000"/>
                      <a:alpha val="0"/>
                    </a:srgbClr>
                  </a:clrTo>
                </a:clrChange>
              </a:blip>
              <a:srcRect l="2119" t="18275" r="79400" b="18275"/>
              <a:stretch>
                <a:fillRect/>
              </a:stretch>
            </p:blipFill>
            <p:spPr>
              <a:xfrm>
                <a:off x="797" y="9088"/>
                <a:ext cx="1034" cy="1129"/>
              </a:xfrm>
              <a:prstGeom prst="rect">
                <a:avLst/>
              </a:prstGeom>
            </p:spPr>
          </p:pic>
        </p:grpSp>
      </p:grpSp>
      <p:pic>
        <p:nvPicPr>
          <p:cNvPr id="2" name="图片 1" descr="C:\Users\Administrator\Desktop\IMG_20201217_144527.jpgIMG_20201217_144527"/>
          <p:cNvPicPr>
            <a:picLocks noChangeAspect="1"/>
          </p:cNvPicPr>
          <p:nvPr/>
        </p:nvPicPr>
        <p:blipFill>
          <a:blip r:embed="rId8"/>
          <a:srcRect l="25514" t="1825" r="1470"/>
          <a:stretch>
            <a:fillRect/>
          </a:stretch>
        </p:blipFill>
        <p:spPr>
          <a:xfrm>
            <a:off x="1631315" y="1917065"/>
            <a:ext cx="3312160" cy="3893185"/>
          </a:xfrm>
          <a:prstGeom prst="roundRect">
            <a:avLst>
              <a:gd name="adj" fmla="val 8515"/>
            </a:avLst>
          </a:prstGeom>
          <a:solidFill>
            <a:srgbClr val="FFFFFF"/>
          </a:solidFill>
          <a:ln w="76200" cap="flat">
            <a:solidFill>
              <a:srgbClr val="FF0000"/>
            </a:solidFill>
            <a:rou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r="11016" b="8293"/>
          <a:stretch>
            <a:fillRect/>
          </a:stretch>
        </p:blipFill>
        <p:spPr>
          <a:xfrm>
            <a:off x="635" y="1270"/>
            <a:ext cx="12191365" cy="685673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5560695" y="1676400"/>
            <a:ext cx="6388735" cy="4368800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FF3300"/>
            </a:solidFill>
            <a:prstDash val="solid"/>
            <a:miter lim="800000"/>
          </a:ln>
          <a:effectLst/>
        </p:spPr>
        <p:txBody>
          <a:bodyPr lIns="82212" tIns="41105" rIns="82212" bIns="41105" rtlCol="0" anchor="ctr"/>
          <a:p>
            <a:pPr indent="711200" algn="ctr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520" b="1" kern="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颁奖词</a:t>
            </a:r>
            <a:endParaRPr lang="zh-CN" sz="2520" b="1" kern="0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711200" algn="just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520" b="1" kern="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在美丽的</a:t>
            </a:r>
            <a:r>
              <a:rPr lang="zh-CN" altLang="en-US" sz="2520" b="1" kern="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新城</a:t>
            </a:r>
            <a:r>
              <a:rPr lang="en-US" altLang="zh-CN" sz="2520" b="1" kern="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校园里，活跃着一位干练的90后</a:t>
            </a:r>
            <a:r>
              <a:rPr lang="zh-CN" altLang="en-US" sz="2520" b="1" kern="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，他就是高宇老师。高宇</a:t>
            </a:r>
            <a:r>
              <a:rPr lang="en-US" altLang="zh-CN" sz="2520" b="1" kern="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老师</a:t>
            </a:r>
            <a:r>
              <a:rPr lang="zh-CN" altLang="en-US" sz="2520" b="1" kern="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曾</a:t>
            </a:r>
            <a:r>
              <a:rPr lang="en-US" altLang="zh-CN" sz="2520" b="1" kern="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获得“</a:t>
            </a:r>
            <a:r>
              <a:rPr lang="zh-CN" altLang="en-US" sz="2520" b="1" kern="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淮安市优秀班主任</a:t>
            </a:r>
            <a:r>
              <a:rPr lang="en-US" altLang="zh-CN" sz="2520" b="1" kern="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2520" b="1" kern="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</a:t>
            </a:r>
            <a:r>
              <a:rPr lang="en-US" altLang="zh-CN" sz="2520" b="1" kern="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荣誉称号</a:t>
            </a:r>
            <a:r>
              <a:rPr lang="zh-CN" altLang="en-US" sz="2520" b="1" kern="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，所带班级曾被评为</a:t>
            </a:r>
            <a:r>
              <a:rPr lang="en-US" altLang="zh-CN" sz="2520" b="1" kern="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520" b="1" kern="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淮安市周恩来班</a:t>
            </a:r>
            <a:r>
              <a:rPr lang="en-US" altLang="zh-CN" sz="2520" b="1" kern="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2520" b="1" kern="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。他关爱学生，勤勉教学，用心对待每一位学生。对学生慈严相济，做学生的良师益友。课堂教学中，“情知互动，寓教于乐”的教学风格，深受同学们的喜欢。</a:t>
            </a:r>
            <a:endParaRPr lang="zh-CN" altLang="en-US" sz="2520" b="1" kern="0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682875" y="427355"/>
            <a:ext cx="7550785" cy="956310"/>
          </a:xfrm>
          <a:prstGeom prst="ellipse">
            <a:avLst/>
          </a:prstGeom>
          <a:solidFill>
            <a:srgbClr val="E419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 kern="0" dirty="0" smtClean="0">
                <a:solidFill>
                  <a:sysClr val="window" lastClr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最美教师</a:t>
            </a:r>
            <a:r>
              <a:rPr lang="en-US" altLang="zh-CN" sz="3200" b="1" kern="0" dirty="0" smtClean="0">
                <a:solidFill>
                  <a:sysClr val="window" lastClr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——</a:t>
            </a:r>
            <a:r>
              <a:rPr lang="zh-CN" altLang="zh-CN" sz="3200" b="1" kern="0" dirty="0" smtClean="0">
                <a:solidFill>
                  <a:sysClr val="window" lastClr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高宇</a:t>
            </a:r>
            <a:endParaRPr lang="zh-CN" altLang="zh-CN" sz="3200" b="1" kern="0" dirty="0" smtClean="0">
              <a:solidFill>
                <a:sysClr val="window" lastClr="FFFFFF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87960" y="2044700"/>
            <a:ext cx="1293495" cy="2673350"/>
            <a:chOff x="276" y="6691"/>
            <a:chExt cx="1896" cy="3888"/>
          </a:xfrm>
        </p:grpSpPr>
        <p:pic>
          <p:nvPicPr>
            <p:cNvPr id="6" name="图片 5" descr="C:/Users/ADMINI~1/AppData/Local/Temp/kaimatting/20200904143342/output_aiMatting_20200904143353.pngoutput_aiMatting_2020090414335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rcRect t="-2385" r="-762" b="-6876"/>
            <a:stretch>
              <a:fillRect/>
            </a:stretch>
          </p:blipFill>
          <p:spPr>
            <a:xfrm>
              <a:off x="276" y="6691"/>
              <a:ext cx="1896" cy="3888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750" y="6968"/>
              <a:ext cx="1160" cy="3235"/>
              <a:chOff x="225" y="6055"/>
              <a:chExt cx="1653" cy="4161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000000">
                      <a:alpha val="100000"/>
                    </a:srgbClr>
                  </a:clrFrom>
                  <a:clrTo>
                    <a:srgbClr val="000000">
                      <a:alpha val="100000"/>
                      <a:alpha val="0"/>
                    </a:srgbClr>
                  </a:clrTo>
                </a:clrChange>
              </a:blip>
              <a:srcRect l="3800" t="8155" r="81919" b="55584"/>
              <a:stretch>
                <a:fillRect/>
              </a:stretch>
            </p:blipFill>
            <p:spPr>
              <a:xfrm>
                <a:off x="886" y="6055"/>
                <a:ext cx="993" cy="152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000000">
                      <a:alpha val="100000"/>
                    </a:srgbClr>
                  </a:clrFrom>
                  <a:clrTo>
                    <a:srgbClr val="000000">
                      <a:alpha val="100000"/>
                      <a:alpha val="0"/>
                    </a:srgbClr>
                  </a:clrTo>
                </a:clrChange>
              </a:blip>
              <a:srcRect l="2119" t="15641" r="80244" b="20932"/>
              <a:stretch>
                <a:fillRect/>
              </a:stretch>
            </p:blipFill>
            <p:spPr>
              <a:xfrm>
                <a:off x="225" y="7052"/>
                <a:ext cx="890" cy="1018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000000">
                      <a:alpha val="100000"/>
                    </a:srgbClr>
                  </a:clrFrom>
                  <a:clrTo>
                    <a:srgbClr val="000000">
                      <a:alpha val="100000"/>
                      <a:alpha val="0"/>
                    </a:srgbClr>
                  </a:clrTo>
                </a:clrChange>
              </a:blip>
              <a:srcRect l="3800" t="23566" r="81081" b="26224"/>
              <a:stretch>
                <a:fillRect/>
              </a:stretch>
            </p:blipFill>
            <p:spPr>
              <a:xfrm>
                <a:off x="999" y="7844"/>
                <a:ext cx="672" cy="710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000000">
                      <a:alpha val="100000"/>
                    </a:srgbClr>
                  </a:clrFrom>
                  <a:clrTo>
                    <a:srgbClr val="000000">
                      <a:alpha val="100000"/>
                      <a:alpha val="0"/>
                    </a:srgbClr>
                  </a:clrTo>
                </a:clrChange>
              </a:blip>
              <a:srcRect l="2119" t="18275" r="79400" b="15641"/>
              <a:stretch>
                <a:fillRect/>
              </a:stretch>
            </p:blipFill>
            <p:spPr>
              <a:xfrm>
                <a:off x="243" y="8397"/>
                <a:ext cx="985" cy="1121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000000">
                      <a:alpha val="100000"/>
                    </a:srgbClr>
                  </a:clrFrom>
                  <a:clrTo>
                    <a:srgbClr val="000000">
                      <a:alpha val="100000"/>
                      <a:alpha val="0"/>
                    </a:srgbClr>
                  </a:clrTo>
                </a:clrChange>
              </a:blip>
              <a:srcRect l="2119" t="18275" r="79400" b="18275"/>
              <a:stretch>
                <a:fillRect/>
              </a:stretch>
            </p:blipFill>
            <p:spPr>
              <a:xfrm>
                <a:off x="797" y="9088"/>
                <a:ext cx="1034" cy="1129"/>
              </a:xfrm>
              <a:prstGeom prst="rect">
                <a:avLst/>
              </a:prstGeom>
            </p:spPr>
          </p:pic>
        </p:grpSp>
      </p:grpSp>
      <p:pic>
        <p:nvPicPr>
          <p:cNvPr id="12" name="图片 11" descr="C:\Users\Administrator.PC-201810221731\Desktop\IMG_5145.JPGIMG_5145"/>
          <p:cNvPicPr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1720850" y="1676400"/>
            <a:ext cx="3595370" cy="4184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r="11016" b="8293"/>
          <a:stretch>
            <a:fillRect/>
          </a:stretch>
        </p:blipFill>
        <p:spPr>
          <a:xfrm>
            <a:off x="635" y="1270"/>
            <a:ext cx="12191365" cy="685673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5572760" y="1628775"/>
            <a:ext cx="6388735" cy="4368800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FF3300"/>
            </a:solidFill>
            <a:prstDash val="solid"/>
            <a:miter lim="800000"/>
          </a:ln>
          <a:effectLst/>
        </p:spPr>
        <p:txBody>
          <a:bodyPr lIns="82212" tIns="41105" rIns="82212" bIns="41105" rtlCol="0" anchor="ctr"/>
          <a:p>
            <a:pPr indent="0" algn="ctr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520" b="1" kern="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颁奖词</a:t>
            </a:r>
            <a:endParaRPr lang="zh-CN" altLang="en-US" sz="2250" b="1" kern="0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571500" algn="just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3401138370"/>
                </a:ext>
              </a:extLst>
            </a:pPr>
            <a:r>
              <a:rPr sz="2250" b="1" kern="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现任教三年级22、23班数学，兼</a:t>
            </a:r>
            <a:r>
              <a:rPr lang="zh-CN" sz="2250" b="1" kern="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任</a:t>
            </a:r>
            <a:r>
              <a:rPr sz="2250" b="1" kern="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三3部大队辅导员</a:t>
            </a:r>
            <a:r>
              <a:rPr lang="zh-CN" altLang="en-US" sz="2250" b="1" kern="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他把所有的精力都倾注给了他的学生，把全部智慧和满腔热血都投入到教育教学中。他潜心研究教材，积极进行课改，课堂生动幽默，努力让孩子成为课堂的主人，为孩子的一生发展铺路；他经常深入了解学生，关心孩子的思想和心理变化，处处为学生着想，用耐心和爱心去关心、关爱每一个孩子。</a:t>
            </a:r>
            <a:endParaRPr lang="zh-CN" altLang="en-US" sz="2250" b="1" kern="0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682875" y="427355"/>
            <a:ext cx="7550785" cy="956310"/>
          </a:xfrm>
          <a:prstGeom prst="ellipse">
            <a:avLst/>
          </a:prstGeom>
          <a:solidFill>
            <a:srgbClr val="E419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 kern="0" dirty="0" smtClean="0">
                <a:solidFill>
                  <a:sysClr val="window" lastClr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最美教师</a:t>
            </a:r>
            <a:r>
              <a:rPr lang="en-US" altLang="zh-CN" sz="3200" b="1" kern="0" dirty="0" smtClean="0">
                <a:solidFill>
                  <a:sysClr val="window" lastClr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——</a:t>
            </a:r>
            <a:r>
              <a:rPr lang="zh-CN" altLang="zh-CN" sz="3200" b="1" kern="0" dirty="0" smtClean="0">
                <a:solidFill>
                  <a:sysClr val="window" lastClr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张雪玉</a:t>
            </a:r>
            <a:endParaRPr lang="zh-CN" altLang="zh-CN" sz="3200" b="1" kern="0" dirty="0" smtClean="0">
              <a:solidFill>
                <a:sysClr val="window" lastClr="FFFFFF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87960" y="2044700"/>
            <a:ext cx="1293495" cy="2673350"/>
            <a:chOff x="276" y="6691"/>
            <a:chExt cx="1896" cy="3888"/>
          </a:xfrm>
        </p:grpSpPr>
        <p:pic>
          <p:nvPicPr>
            <p:cNvPr id="6" name="图片 5" descr="C:/Users/ADMINI~1/AppData/Local/Temp/kaimatting/20200904143342/output_aiMatting_20200904143353.pngoutput_aiMatting_2020090414335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rcRect t="-2385" r="-762" b="-6876"/>
            <a:stretch>
              <a:fillRect/>
            </a:stretch>
          </p:blipFill>
          <p:spPr>
            <a:xfrm>
              <a:off x="276" y="6691"/>
              <a:ext cx="1896" cy="3888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750" y="6968"/>
              <a:ext cx="1160" cy="3235"/>
              <a:chOff x="225" y="6055"/>
              <a:chExt cx="1653" cy="4161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000000">
                      <a:alpha val="100000"/>
                    </a:srgbClr>
                  </a:clrFrom>
                  <a:clrTo>
                    <a:srgbClr val="000000">
                      <a:alpha val="100000"/>
                      <a:alpha val="0"/>
                    </a:srgbClr>
                  </a:clrTo>
                </a:clrChange>
              </a:blip>
              <a:srcRect l="3800" t="8155" r="81919" b="55584"/>
              <a:stretch>
                <a:fillRect/>
              </a:stretch>
            </p:blipFill>
            <p:spPr>
              <a:xfrm>
                <a:off x="886" y="6055"/>
                <a:ext cx="993" cy="152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000000">
                      <a:alpha val="100000"/>
                    </a:srgbClr>
                  </a:clrFrom>
                  <a:clrTo>
                    <a:srgbClr val="000000">
                      <a:alpha val="100000"/>
                      <a:alpha val="0"/>
                    </a:srgbClr>
                  </a:clrTo>
                </a:clrChange>
              </a:blip>
              <a:srcRect l="2119" t="15641" r="80244" b="20932"/>
              <a:stretch>
                <a:fillRect/>
              </a:stretch>
            </p:blipFill>
            <p:spPr>
              <a:xfrm>
                <a:off x="225" y="7052"/>
                <a:ext cx="890" cy="1018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000000">
                      <a:alpha val="100000"/>
                    </a:srgbClr>
                  </a:clrFrom>
                  <a:clrTo>
                    <a:srgbClr val="000000">
                      <a:alpha val="100000"/>
                      <a:alpha val="0"/>
                    </a:srgbClr>
                  </a:clrTo>
                </a:clrChange>
              </a:blip>
              <a:srcRect l="3800" t="23566" r="81081" b="26224"/>
              <a:stretch>
                <a:fillRect/>
              </a:stretch>
            </p:blipFill>
            <p:spPr>
              <a:xfrm>
                <a:off x="999" y="7844"/>
                <a:ext cx="672" cy="710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000000">
                      <a:alpha val="100000"/>
                    </a:srgbClr>
                  </a:clrFrom>
                  <a:clrTo>
                    <a:srgbClr val="000000">
                      <a:alpha val="100000"/>
                      <a:alpha val="0"/>
                    </a:srgbClr>
                  </a:clrTo>
                </a:clrChange>
              </a:blip>
              <a:srcRect l="2119" t="18275" r="79400" b="15641"/>
              <a:stretch>
                <a:fillRect/>
              </a:stretch>
            </p:blipFill>
            <p:spPr>
              <a:xfrm>
                <a:off x="243" y="8397"/>
                <a:ext cx="985" cy="1121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000000">
                      <a:alpha val="100000"/>
                    </a:srgbClr>
                  </a:clrFrom>
                  <a:clrTo>
                    <a:srgbClr val="000000">
                      <a:alpha val="100000"/>
                      <a:alpha val="0"/>
                    </a:srgbClr>
                  </a:clrTo>
                </a:clrChange>
              </a:blip>
              <a:srcRect l="2119" t="18275" r="79400" b="18275"/>
              <a:stretch>
                <a:fillRect/>
              </a:stretch>
            </p:blipFill>
            <p:spPr>
              <a:xfrm>
                <a:off x="797" y="9088"/>
                <a:ext cx="1034" cy="1129"/>
              </a:xfrm>
              <a:prstGeom prst="rect">
                <a:avLst/>
              </a:prstGeom>
            </p:spPr>
          </p:pic>
        </p:grpSp>
      </p:grpSp>
      <p:pic>
        <p:nvPicPr>
          <p:cNvPr id="12" name="图片 11" descr="C:\Users\Administrator\Desktop\ELY)_89(}%J68EBWPH4YQUL.pngELY)_89(}%J68EBWPH4YQUL"/>
          <p:cNvPicPr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1847215" y="1764665"/>
            <a:ext cx="3234690" cy="40436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84898e70-003d-4683-afd6-65cadd1a8c93"/>
  <p:tag name="COMMONDATA" val="eyJoZGlkIjoiNWUxMWI3OTRiODE4NGM4MGJlYWFhZTQwYTRkNDBmNzc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907</Words>
  <Application>WPS 演示</Application>
  <PresentationFormat>自定义</PresentationFormat>
  <Paragraphs>34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楷体</vt:lpstr>
      <vt:lpstr>黑体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怡然自得</cp:lastModifiedBy>
  <cp:revision>148</cp:revision>
  <dcterms:created xsi:type="dcterms:W3CDTF">2019-03-20T02:31:00Z</dcterms:created>
  <dcterms:modified xsi:type="dcterms:W3CDTF">2022-11-09T00:09:11Z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B4D26D508B92465E8DBFA706A83C9E8B</vt:lpwstr>
  </property>
</Properties>
</file>